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6" r:id="rId7"/>
    <p:sldId id="263" r:id="rId8"/>
    <p:sldId id="264" r:id="rId9"/>
    <p:sldId id="267" r:id="rId10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48" y="31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rgbClr val="04607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rgbClr val="04607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rgbClr val="04607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845819" y="2209800"/>
            <a:ext cx="7540752" cy="91744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44500" y="426465"/>
            <a:ext cx="8255000" cy="1397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0" i="0">
                <a:solidFill>
                  <a:srgbClr val="04607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5940" y="1912365"/>
            <a:ext cx="8072119" cy="4159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54935" y="6525051"/>
            <a:ext cx="3107054" cy="210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565388" y="6525051"/>
            <a:ext cx="147954" cy="210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0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1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2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lFpYEaXHV5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384995"/>
          </a:xfrm>
        </p:spPr>
        <p:txBody>
          <a:bodyPr/>
          <a:lstStyle/>
          <a:p>
            <a:r>
              <a:rPr lang="en-US" dirty="0" smtClean="0"/>
              <a:t>Priority Inversion and Priority inheritance protocol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27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032509"/>
            <a:ext cx="4407535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dirty="0"/>
              <a:t>Priority</a:t>
            </a:r>
            <a:r>
              <a:rPr sz="5000" spc="-60" dirty="0"/>
              <a:t> </a:t>
            </a:r>
            <a:r>
              <a:rPr sz="5000" spc="-30" dirty="0"/>
              <a:t>inversion</a:t>
            </a:r>
            <a:endParaRPr sz="50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868779"/>
            <a:ext cx="7930515" cy="1769110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285750" indent="-273685" algn="just">
              <a:lnSpc>
                <a:spcPct val="100000"/>
              </a:lnSpc>
              <a:spcBef>
                <a:spcPts val="720"/>
              </a:spcBef>
              <a:buClr>
                <a:srgbClr val="0AD0D9"/>
              </a:buClr>
              <a:buSzPct val="94230"/>
              <a:buFont typeface="Wingdings 2"/>
              <a:buChar char=""/>
              <a:tabLst>
                <a:tab pos="286385" algn="l"/>
              </a:tabLst>
            </a:pPr>
            <a:r>
              <a:rPr sz="2600" spc="-5" dirty="0">
                <a:latin typeface="Constantia"/>
                <a:cs typeface="Constantia"/>
              </a:rPr>
              <a:t>Higher</a:t>
            </a:r>
            <a:r>
              <a:rPr sz="2600" spc="-10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priority</a:t>
            </a:r>
            <a:r>
              <a:rPr sz="2600" spc="-8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task</a:t>
            </a:r>
            <a:r>
              <a:rPr sz="2600" spc="-4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is</a:t>
            </a:r>
            <a:r>
              <a:rPr sz="2600" spc="-50" dirty="0">
                <a:latin typeface="Constantia"/>
                <a:cs typeface="Constantia"/>
              </a:rPr>
              <a:t> </a:t>
            </a:r>
            <a:r>
              <a:rPr sz="2600" spc="-15" dirty="0">
                <a:latin typeface="Constantia"/>
                <a:cs typeface="Constantia"/>
              </a:rPr>
              <a:t>blocked by</a:t>
            </a:r>
            <a:r>
              <a:rPr sz="2600" spc="-130" dirty="0">
                <a:latin typeface="Constantia"/>
                <a:cs typeface="Constantia"/>
              </a:rPr>
              <a:t> </a:t>
            </a:r>
            <a:r>
              <a:rPr sz="2600" dirty="0">
                <a:latin typeface="Constantia"/>
                <a:cs typeface="Constantia"/>
              </a:rPr>
              <a:t>a</a:t>
            </a:r>
            <a:r>
              <a:rPr sz="2600" spc="-60" dirty="0">
                <a:latin typeface="Constantia"/>
                <a:cs typeface="Constantia"/>
              </a:rPr>
              <a:t> </a:t>
            </a:r>
            <a:r>
              <a:rPr sz="2600" spc="-25" dirty="0">
                <a:latin typeface="Constantia"/>
                <a:cs typeface="Constantia"/>
              </a:rPr>
              <a:t>lower</a:t>
            </a:r>
            <a:r>
              <a:rPr sz="2600" spc="-14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priority</a:t>
            </a:r>
            <a:r>
              <a:rPr sz="2600" spc="-13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one.</a:t>
            </a:r>
            <a:endParaRPr sz="2600">
              <a:latin typeface="Constantia"/>
              <a:cs typeface="Constantia"/>
            </a:endParaRPr>
          </a:p>
          <a:p>
            <a:pPr marL="285750" marR="196215" indent="-273685" algn="just">
              <a:lnSpc>
                <a:spcPct val="100000"/>
              </a:lnSpc>
              <a:spcBef>
                <a:spcPts val="625"/>
              </a:spcBef>
              <a:buClr>
                <a:srgbClr val="0AD0D9"/>
              </a:buClr>
              <a:buSzPct val="94230"/>
              <a:buFont typeface="Wingdings 2"/>
              <a:buChar char=""/>
              <a:tabLst>
                <a:tab pos="286385" algn="l"/>
              </a:tabLst>
            </a:pPr>
            <a:r>
              <a:rPr sz="2600" spc="-25" dirty="0">
                <a:latin typeface="Constantia"/>
                <a:cs typeface="Constantia"/>
              </a:rPr>
              <a:t>May</a:t>
            </a:r>
            <a:r>
              <a:rPr sz="2600" spc="-70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be</a:t>
            </a:r>
            <a:r>
              <a:rPr sz="2600" spc="-12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caused</a:t>
            </a:r>
            <a:r>
              <a:rPr sz="2600" spc="-10" dirty="0">
                <a:latin typeface="Constantia"/>
                <a:cs typeface="Constantia"/>
              </a:rPr>
              <a:t> </a:t>
            </a:r>
            <a:r>
              <a:rPr sz="2600" spc="-15" dirty="0">
                <a:latin typeface="Constantia"/>
                <a:cs typeface="Constantia"/>
              </a:rPr>
              <a:t>by</a:t>
            </a:r>
            <a:r>
              <a:rPr sz="2600" spc="-13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semaphore</a:t>
            </a:r>
            <a:r>
              <a:rPr sz="2600" spc="-110" dirty="0">
                <a:latin typeface="Constantia"/>
                <a:cs typeface="Constantia"/>
              </a:rPr>
              <a:t> </a:t>
            </a:r>
            <a:r>
              <a:rPr sz="2600" spc="-15" dirty="0">
                <a:latin typeface="Constantia"/>
                <a:cs typeface="Constantia"/>
              </a:rPr>
              <a:t>usage,</a:t>
            </a:r>
            <a:r>
              <a:rPr sz="2600" spc="-80" dirty="0">
                <a:latin typeface="Constantia"/>
                <a:cs typeface="Constantia"/>
              </a:rPr>
              <a:t> </a:t>
            </a:r>
            <a:r>
              <a:rPr sz="2600" spc="-15" dirty="0">
                <a:latin typeface="Constantia"/>
                <a:cs typeface="Constantia"/>
              </a:rPr>
              <a:t>device</a:t>
            </a:r>
            <a:r>
              <a:rPr sz="2600" spc="-140" dirty="0">
                <a:latin typeface="Constantia"/>
                <a:cs typeface="Constantia"/>
              </a:rPr>
              <a:t> </a:t>
            </a:r>
            <a:r>
              <a:rPr sz="2600" spc="10" dirty="0">
                <a:latin typeface="Constantia"/>
                <a:cs typeface="Constantia"/>
              </a:rPr>
              <a:t>conflicts,  </a:t>
            </a:r>
            <a:r>
              <a:rPr sz="2600" spc="-5" dirty="0">
                <a:latin typeface="Constantia"/>
                <a:cs typeface="Constantia"/>
              </a:rPr>
              <a:t>bad design </a:t>
            </a:r>
            <a:r>
              <a:rPr sz="2600" dirty="0">
                <a:latin typeface="Constantia"/>
                <a:cs typeface="Constantia"/>
              </a:rPr>
              <a:t>of </a:t>
            </a:r>
            <a:r>
              <a:rPr sz="2600" spc="-5" dirty="0">
                <a:latin typeface="Constantia"/>
                <a:cs typeface="Constantia"/>
              </a:rPr>
              <a:t>interrupt handlers, poor</a:t>
            </a:r>
            <a:r>
              <a:rPr sz="2600" spc="-400" dirty="0">
                <a:latin typeface="Constantia"/>
                <a:cs typeface="Constantia"/>
              </a:rPr>
              <a:t> </a:t>
            </a:r>
            <a:r>
              <a:rPr sz="2600" spc="-10" dirty="0">
                <a:latin typeface="Constantia"/>
                <a:cs typeface="Constantia"/>
              </a:rPr>
              <a:t>programming  </a:t>
            </a:r>
            <a:r>
              <a:rPr sz="2600" dirty="0">
                <a:latin typeface="Constantia"/>
                <a:cs typeface="Constantia"/>
              </a:rPr>
              <a:t>and </a:t>
            </a:r>
            <a:r>
              <a:rPr sz="2600" spc="-10" dirty="0">
                <a:latin typeface="Constantia"/>
                <a:cs typeface="Constantia"/>
              </a:rPr>
              <a:t>system</a:t>
            </a:r>
            <a:r>
              <a:rPr sz="2600" spc="-204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design.</a:t>
            </a:r>
            <a:endParaRPr sz="2600">
              <a:latin typeface="Constantia"/>
              <a:cs typeface="Constantia"/>
            </a:endParaRP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111961"/>
            <a:ext cx="8220075" cy="711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 </a:t>
            </a:r>
            <a:r>
              <a:rPr spc="-10" dirty="0"/>
              <a:t>typical </a:t>
            </a:r>
            <a:r>
              <a:rPr spc="-15" dirty="0"/>
              <a:t>priority-inversion</a:t>
            </a:r>
            <a:r>
              <a:rPr dirty="0"/>
              <a:t> </a:t>
            </a:r>
            <a:r>
              <a:rPr spc="-5" dirty="0"/>
              <a:t>scenario</a:t>
            </a:r>
          </a:p>
        </p:txBody>
      </p:sp>
      <p:sp>
        <p:nvSpPr>
          <p:cNvPr id="3" name="object 3"/>
          <p:cNvSpPr/>
          <p:nvPr/>
        </p:nvSpPr>
        <p:spPr>
          <a:xfrm>
            <a:off x="880409" y="5065948"/>
            <a:ext cx="7047865" cy="0"/>
          </a:xfrm>
          <a:custGeom>
            <a:avLst/>
            <a:gdLst/>
            <a:ahLst/>
            <a:cxnLst/>
            <a:rect l="l" t="t" r="r" b="b"/>
            <a:pathLst>
              <a:path w="7047865">
                <a:moveTo>
                  <a:pt x="0" y="0"/>
                </a:moveTo>
                <a:lnTo>
                  <a:pt x="7047315" y="0"/>
                </a:lnTo>
              </a:path>
            </a:pathLst>
          </a:custGeom>
          <a:ln w="1406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800368" y="4995683"/>
            <a:ext cx="127635" cy="141605"/>
          </a:xfrm>
          <a:custGeom>
            <a:avLst/>
            <a:gdLst/>
            <a:ahLst/>
            <a:cxnLst/>
            <a:rect l="l" t="t" r="r" b="b"/>
            <a:pathLst>
              <a:path w="127634" h="141604">
                <a:moveTo>
                  <a:pt x="0" y="0"/>
                </a:moveTo>
                <a:lnTo>
                  <a:pt x="0" y="141134"/>
                </a:lnTo>
                <a:lnTo>
                  <a:pt x="127356" y="70264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76503" y="4288872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5" h="579754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910172" y="2763296"/>
            <a:ext cx="2185035" cy="0"/>
          </a:xfrm>
          <a:custGeom>
            <a:avLst/>
            <a:gdLst/>
            <a:ahLst/>
            <a:cxnLst/>
            <a:rect l="l" t="t" r="r" b="b"/>
            <a:pathLst>
              <a:path w="2185035">
                <a:moveTo>
                  <a:pt x="0" y="0"/>
                </a:moveTo>
                <a:lnTo>
                  <a:pt x="2184623" y="0"/>
                </a:lnTo>
              </a:path>
            </a:pathLst>
          </a:custGeom>
          <a:ln w="1406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910172" y="2692552"/>
            <a:ext cx="113030" cy="141605"/>
          </a:xfrm>
          <a:custGeom>
            <a:avLst/>
            <a:gdLst/>
            <a:ahLst/>
            <a:cxnLst/>
            <a:rect l="l" t="t" r="r" b="b"/>
            <a:pathLst>
              <a:path w="113030" h="141605">
                <a:moveTo>
                  <a:pt x="112548" y="0"/>
                </a:moveTo>
                <a:lnTo>
                  <a:pt x="0" y="70744"/>
                </a:lnTo>
                <a:lnTo>
                  <a:pt x="112548" y="140983"/>
                </a:lnTo>
                <a:lnTo>
                  <a:pt x="112548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981590" y="2692552"/>
            <a:ext cx="113664" cy="141605"/>
          </a:xfrm>
          <a:custGeom>
            <a:avLst/>
            <a:gdLst/>
            <a:ahLst/>
            <a:cxnLst/>
            <a:rect l="l" t="t" r="r" b="b"/>
            <a:pathLst>
              <a:path w="113664" h="141605">
                <a:moveTo>
                  <a:pt x="0" y="0"/>
                </a:moveTo>
                <a:lnTo>
                  <a:pt x="0" y="140983"/>
                </a:lnTo>
                <a:lnTo>
                  <a:pt x="113205" y="70744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332064" y="2466625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5" h="579755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910172" y="4288872"/>
            <a:ext cx="577850" cy="579755"/>
          </a:xfrm>
          <a:custGeom>
            <a:avLst/>
            <a:gdLst/>
            <a:ahLst/>
            <a:cxnLst/>
            <a:rect l="l" t="t" r="r" b="b"/>
            <a:pathLst>
              <a:path w="577850" h="579754">
                <a:moveTo>
                  <a:pt x="0" y="579143"/>
                </a:moveTo>
                <a:lnTo>
                  <a:pt x="577476" y="579143"/>
                </a:lnTo>
                <a:lnTo>
                  <a:pt x="577476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473524" y="3469628"/>
            <a:ext cx="1057275" cy="579755"/>
          </a:xfrm>
          <a:custGeom>
            <a:avLst/>
            <a:gdLst/>
            <a:ahLst/>
            <a:cxnLst/>
            <a:rect l="l" t="t" r="r" b="b"/>
            <a:pathLst>
              <a:path w="1057275" h="579754">
                <a:moveTo>
                  <a:pt x="0" y="579143"/>
                </a:moveTo>
                <a:lnTo>
                  <a:pt x="1057086" y="579143"/>
                </a:lnTo>
                <a:lnTo>
                  <a:pt x="1057086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544685" y="4288872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5" h="579754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278405" y="4288872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4" h="579754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672197" y="2466625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5" h="579755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094795" y="2466625"/>
            <a:ext cx="577850" cy="579755"/>
          </a:xfrm>
          <a:custGeom>
            <a:avLst/>
            <a:gdLst/>
            <a:ahLst/>
            <a:cxnLst/>
            <a:rect l="l" t="t" r="r" b="b"/>
            <a:pathLst>
              <a:path w="577850" h="579755">
                <a:moveTo>
                  <a:pt x="0" y="579143"/>
                </a:moveTo>
                <a:lnTo>
                  <a:pt x="577476" y="579143"/>
                </a:lnTo>
                <a:lnTo>
                  <a:pt x="577476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54587" y="4288872"/>
            <a:ext cx="577850" cy="579755"/>
          </a:xfrm>
          <a:custGeom>
            <a:avLst/>
            <a:gdLst/>
            <a:ahLst/>
            <a:cxnLst/>
            <a:rect l="l" t="t" r="r" b="b"/>
            <a:pathLst>
              <a:path w="577850" h="579754">
                <a:moveTo>
                  <a:pt x="0" y="579143"/>
                </a:moveTo>
                <a:lnTo>
                  <a:pt x="577476" y="579143"/>
                </a:lnTo>
                <a:lnTo>
                  <a:pt x="577476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532336" y="2384469"/>
            <a:ext cx="93091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i="1" dirty="0">
                <a:solidFill>
                  <a:srgbClr val="24211E"/>
                </a:solidFill>
                <a:latin typeface="Arial"/>
                <a:cs typeface="Arial"/>
              </a:rPr>
              <a:t>Blocked</a:t>
            </a:r>
            <a:endParaRPr sz="20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991676" y="3101665"/>
            <a:ext cx="2025014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i="1" spc="-5" dirty="0">
                <a:solidFill>
                  <a:srgbClr val="24211E"/>
                </a:solidFill>
                <a:latin typeface="Arial"/>
                <a:cs typeface="Arial"/>
              </a:rPr>
              <a:t>Normal</a:t>
            </a:r>
            <a:r>
              <a:rPr sz="2000" i="1" spc="-80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2000" i="1" spc="-5" dirty="0">
                <a:solidFill>
                  <a:srgbClr val="24211E"/>
                </a:solidFill>
                <a:latin typeface="Arial"/>
                <a:cs typeface="Arial"/>
              </a:rPr>
              <a:t>Execution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613418" y="3640509"/>
            <a:ext cx="873760" cy="61468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 marR="5080" indent="41910">
              <a:lnSpc>
                <a:spcPts val="2230"/>
              </a:lnSpc>
              <a:spcBef>
                <a:spcPts val="325"/>
              </a:spcBef>
            </a:pPr>
            <a:r>
              <a:rPr sz="2000" i="1" spc="-15" dirty="0">
                <a:solidFill>
                  <a:srgbClr val="24211E"/>
                </a:solidFill>
                <a:latin typeface="Arial"/>
                <a:cs typeface="Arial"/>
              </a:rPr>
              <a:t>Critical  </a:t>
            </a:r>
            <a:r>
              <a:rPr sz="2000" i="1" spc="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2000" i="1" spc="-10" dirty="0">
                <a:solidFill>
                  <a:srgbClr val="24211E"/>
                </a:solidFill>
                <a:latin typeface="Arial"/>
                <a:cs typeface="Arial"/>
              </a:rPr>
              <a:t>e</a:t>
            </a:r>
            <a:r>
              <a:rPr sz="2000" i="1" dirty="0">
                <a:solidFill>
                  <a:srgbClr val="24211E"/>
                </a:solidFill>
                <a:latin typeface="Arial"/>
                <a:cs typeface="Arial"/>
              </a:rPr>
              <a:t>c</a:t>
            </a:r>
            <a:r>
              <a:rPr sz="2000" i="1" spc="-1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2000" i="1" dirty="0">
                <a:solidFill>
                  <a:srgbClr val="24211E"/>
                </a:solidFill>
                <a:latin typeface="Arial"/>
                <a:cs typeface="Arial"/>
              </a:rPr>
              <a:t>i</a:t>
            </a:r>
            <a:r>
              <a:rPr sz="2000" i="1" spc="-10" dirty="0">
                <a:solidFill>
                  <a:srgbClr val="24211E"/>
                </a:solidFill>
                <a:latin typeface="Arial"/>
                <a:cs typeface="Arial"/>
              </a:rPr>
              <a:t>o</a:t>
            </a:r>
            <a:r>
              <a:rPr sz="2000" i="1" dirty="0">
                <a:solidFill>
                  <a:srgbClr val="24211E"/>
                </a:solidFill>
                <a:latin typeface="Arial"/>
                <a:cs typeface="Arial"/>
              </a:rPr>
              <a:t>n</a:t>
            </a:r>
            <a:endParaRPr sz="20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998824" y="2497483"/>
            <a:ext cx="161925" cy="398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450" spc="-5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endParaRPr sz="2450">
              <a:latin typeface="Symbol"/>
              <a:cs typeface="Symbo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126054" y="2709688"/>
            <a:ext cx="103505" cy="2120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200" spc="10" dirty="0">
                <a:solidFill>
                  <a:srgbClr val="24211E"/>
                </a:solidFill>
                <a:latin typeface="Symbol"/>
                <a:cs typeface="Symbol"/>
              </a:rPr>
              <a:t></a:t>
            </a:r>
            <a:endParaRPr sz="1200">
              <a:latin typeface="Symbol"/>
              <a:cs typeface="Symbo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117361" y="3488308"/>
            <a:ext cx="280670" cy="399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50" spc="-8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800" spc="15" baseline="-20833" dirty="0">
                <a:solidFill>
                  <a:srgbClr val="24211E"/>
                </a:solidFill>
                <a:latin typeface="Symbol"/>
                <a:cs typeface="Symbol"/>
              </a:rPr>
              <a:t></a:t>
            </a:r>
            <a:endParaRPr sz="1800" baseline="-20833">
              <a:latin typeface="Symbol"/>
              <a:cs typeface="Symbo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27628" y="4308790"/>
            <a:ext cx="281305" cy="399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50" spc="-8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800" spc="15" baseline="-20833" dirty="0">
                <a:solidFill>
                  <a:srgbClr val="24211E"/>
                </a:solidFill>
                <a:latin typeface="Symbol"/>
                <a:cs typeface="Symbol"/>
              </a:rPr>
              <a:t></a:t>
            </a:r>
            <a:endParaRPr sz="1800" baseline="-20833">
              <a:latin typeface="Symbol"/>
              <a:cs typeface="Symbo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4558836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501825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910172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332064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754587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190553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136995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278405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856564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1066953" y="5156140"/>
            <a:ext cx="2611755" cy="3657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0"/>
              </a:spcBef>
              <a:tabLst>
                <a:tab pos="628015" algn="l"/>
                <a:tab pos="1207135" algn="l"/>
                <a:tab pos="1783080" algn="l"/>
                <a:tab pos="2365375" algn="l"/>
              </a:tabLst>
            </a:pPr>
            <a:r>
              <a:rPr sz="2200" i="1" spc="3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52" baseline="-20833" dirty="0">
                <a:solidFill>
                  <a:srgbClr val="24211E"/>
                </a:solidFill>
                <a:latin typeface="Arial"/>
                <a:cs typeface="Arial"/>
              </a:rPr>
              <a:t>0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1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2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3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4</a:t>
            </a:r>
            <a:endParaRPr sz="1800" baseline="-20833">
              <a:latin typeface="Arial"/>
              <a:cs typeface="Arial"/>
            </a:endParaRPr>
          </a:p>
        </p:txBody>
      </p:sp>
      <p:sp>
        <p:nvSpPr>
          <p:cNvPr id="36" name="object 3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37" name="object 3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34" name="object 34"/>
          <p:cNvSpPr txBox="1"/>
          <p:nvPr/>
        </p:nvSpPr>
        <p:spPr>
          <a:xfrm>
            <a:off x="4435766" y="5156140"/>
            <a:ext cx="849630" cy="3657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0"/>
              </a:spcBef>
              <a:tabLst>
                <a:tab pos="640715" algn="l"/>
              </a:tabLst>
            </a:pPr>
            <a:r>
              <a:rPr sz="220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44" baseline="-20833" dirty="0">
                <a:solidFill>
                  <a:srgbClr val="24211E"/>
                </a:solidFill>
                <a:latin typeface="Arial"/>
                <a:cs typeface="Arial"/>
              </a:rPr>
              <a:t>5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6</a:t>
            </a:r>
            <a:endParaRPr sz="1800" baseline="-20833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6166453" y="5156140"/>
            <a:ext cx="1810385" cy="3657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0"/>
              </a:spcBef>
              <a:tabLst>
                <a:tab pos="621665" algn="l"/>
                <a:tab pos="1150620" algn="l"/>
              </a:tabLst>
            </a:pP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7	</a:t>
            </a:r>
            <a:r>
              <a:rPr sz="220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44" baseline="-20833" dirty="0">
                <a:solidFill>
                  <a:srgbClr val="24211E"/>
                </a:solidFill>
                <a:latin typeface="Arial"/>
                <a:cs typeface="Arial"/>
              </a:rPr>
              <a:t>8	</a:t>
            </a:r>
            <a:r>
              <a:rPr sz="2200" spc="-30" dirty="0">
                <a:solidFill>
                  <a:srgbClr val="24211E"/>
                </a:solidFill>
                <a:latin typeface="Arial"/>
                <a:cs typeface="Arial"/>
              </a:rPr>
              <a:t>Time</a:t>
            </a:r>
            <a:endParaRPr sz="2200">
              <a:latin typeface="Arial"/>
              <a:cs typeface="Arial"/>
            </a:endParaRPr>
          </a:p>
        </p:txBody>
      </p:sp>
      <p:pic>
        <p:nvPicPr>
          <p:cNvPr id="3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04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44500" y="1032509"/>
            <a:ext cx="7299325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dirty="0"/>
              <a:t>Priority </a:t>
            </a:r>
            <a:r>
              <a:rPr sz="5000" spc="-10" dirty="0"/>
              <a:t>inheritance</a:t>
            </a:r>
            <a:r>
              <a:rPr sz="5000" spc="-65" dirty="0"/>
              <a:t> </a:t>
            </a:r>
            <a:r>
              <a:rPr sz="5000" spc="-25" dirty="0"/>
              <a:t>protocol</a:t>
            </a:r>
            <a:endParaRPr sz="500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523240" y="1920951"/>
            <a:ext cx="7879715" cy="3532504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298450" marR="253365" indent="-273685">
              <a:lnSpc>
                <a:spcPts val="2160"/>
              </a:lnSpc>
              <a:spcBef>
                <a:spcPts val="375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97815" algn="l"/>
                <a:tab pos="299085" algn="l"/>
              </a:tabLst>
            </a:pPr>
            <a:r>
              <a:rPr sz="2000" dirty="0">
                <a:latin typeface="Constantia"/>
                <a:cs typeface="Constantia"/>
              </a:rPr>
              <a:t>A solution </a:t>
            </a:r>
            <a:r>
              <a:rPr sz="2000" spc="-10" dirty="0">
                <a:latin typeface="Constantia"/>
                <a:cs typeface="Constantia"/>
              </a:rPr>
              <a:t>to </a:t>
            </a:r>
            <a:r>
              <a:rPr sz="2000" spc="-5" dirty="0">
                <a:latin typeface="Constantia"/>
                <a:cs typeface="Constantia"/>
              </a:rPr>
              <a:t>the priority </a:t>
            </a:r>
            <a:r>
              <a:rPr sz="2000" spc="-10" dirty="0">
                <a:latin typeface="Constantia"/>
                <a:cs typeface="Constantia"/>
              </a:rPr>
              <a:t>inversion </a:t>
            </a:r>
            <a:r>
              <a:rPr sz="2000" spc="-5" dirty="0">
                <a:latin typeface="Constantia"/>
                <a:cs typeface="Constantia"/>
              </a:rPr>
              <a:t>problem </a:t>
            </a:r>
            <a:r>
              <a:rPr sz="2000" dirty="0">
                <a:latin typeface="Constantia"/>
                <a:cs typeface="Constantia"/>
              </a:rPr>
              <a:t>such </a:t>
            </a:r>
            <a:r>
              <a:rPr sz="2000" spc="-5" dirty="0">
                <a:latin typeface="Constantia"/>
                <a:cs typeface="Constantia"/>
              </a:rPr>
              <a:t>that when </a:t>
            </a:r>
            <a:r>
              <a:rPr sz="2000" dirty="0">
                <a:latin typeface="Constantia"/>
                <a:cs typeface="Constantia"/>
              </a:rPr>
              <a:t>a </a:t>
            </a:r>
            <a:r>
              <a:rPr sz="2000" spc="-5" dirty="0">
                <a:latin typeface="Constantia"/>
                <a:cs typeface="Constantia"/>
              </a:rPr>
              <a:t>task  blocks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one</a:t>
            </a:r>
            <a:r>
              <a:rPr sz="2000" spc="-10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or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more</a:t>
            </a:r>
            <a:r>
              <a:rPr sz="2000" spc="-6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higher-priority</a:t>
            </a:r>
            <a:r>
              <a:rPr sz="2000" spc="-8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tasks,</a:t>
            </a:r>
            <a:r>
              <a:rPr sz="200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it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temporarily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inherits</a:t>
            </a:r>
            <a:r>
              <a:rPr sz="2000" spc="-7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  highest priority </a:t>
            </a:r>
            <a:r>
              <a:rPr sz="2000" dirty="0">
                <a:latin typeface="Constantia"/>
                <a:cs typeface="Constantia"/>
              </a:rPr>
              <a:t>of </a:t>
            </a:r>
            <a:r>
              <a:rPr sz="2000" spc="-5" dirty="0">
                <a:latin typeface="Constantia"/>
                <a:cs typeface="Constantia"/>
              </a:rPr>
              <a:t>the </a:t>
            </a:r>
            <a:r>
              <a:rPr sz="2000" spc="-10" dirty="0">
                <a:latin typeface="Constantia"/>
                <a:cs typeface="Constantia"/>
              </a:rPr>
              <a:t>blocked</a:t>
            </a:r>
            <a:r>
              <a:rPr sz="2000" spc="-27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tasks.</a:t>
            </a:r>
            <a:endParaRPr sz="2000">
              <a:latin typeface="Constantia"/>
              <a:cs typeface="Constantia"/>
            </a:endParaRPr>
          </a:p>
          <a:p>
            <a:pPr marL="298450" marR="57150" indent="-273685">
              <a:lnSpc>
                <a:spcPts val="2160"/>
              </a:lnSpc>
              <a:spcBef>
                <a:spcPts val="484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97815" algn="l"/>
                <a:tab pos="299085" algn="l"/>
              </a:tabLst>
            </a:pPr>
            <a:r>
              <a:rPr sz="2000" spc="-5" dirty="0">
                <a:latin typeface="Constantia"/>
                <a:cs typeface="Constantia"/>
              </a:rPr>
              <a:t>The highest-priority task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1 </a:t>
            </a:r>
            <a:r>
              <a:rPr sz="2000" spc="-5" dirty="0">
                <a:latin typeface="Constantia"/>
                <a:cs typeface="Constantia"/>
              </a:rPr>
              <a:t>relinquishes the </a:t>
            </a:r>
            <a:r>
              <a:rPr sz="2000" spc="-10" dirty="0">
                <a:latin typeface="Constantia"/>
                <a:cs typeface="Constantia"/>
              </a:rPr>
              <a:t>processor whenever </a:t>
            </a:r>
            <a:r>
              <a:rPr sz="2000" spc="-5" dirty="0">
                <a:latin typeface="Constantia"/>
                <a:cs typeface="Constantia"/>
              </a:rPr>
              <a:t>it  </a:t>
            </a:r>
            <a:r>
              <a:rPr sz="2000" dirty="0">
                <a:latin typeface="Constantia"/>
                <a:cs typeface="Constantia"/>
              </a:rPr>
              <a:t>seeks</a:t>
            </a:r>
            <a:r>
              <a:rPr sz="2000" spc="-50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to</a:t>
            </a:r>
            <a:r>
              <a:rPr sz="2000" spc="-7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lock</a:t>
            </a:r>
            <a:r>
              <a:rPr sz="2000" spc="-4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semaphore</a:t>
            </a:r>
            <a:r>
              <a:rPr sz="2000" spc="-114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guarding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a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critical</a:t>
            </a:r>
            <a:r>
              <a:rPr sz="2000" spc="-5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section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6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is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already  locked by </a:t>
            </a:r>
            <a:r>
              <a:rPr sz="2000" dirty="0">
                <a:latin typeface="Constantia"/>
                <a:cs typeface="Constantia"/>
              </a:rPr>
              <a:t>some other</a:t>
            </a:r>
            <a:r>
              <a:rPr sz="2000" spc="-285" dirty="0">
                <a:latin typeface="Constantia"/>
                <a:cs typeface="Constantia"/>
              </a:rPr>
              <a:t> </a:t>
            </a:r>
            <a:r>
              <a:rPr sz="2000" spc="-25" dirty="0">
                <a:latin typeface="Constantia"/>
                <a:cs typeface="Constantia"/>
              </a:rPr>
              <a:t>job.</a:t>
            </a:r>
            <a:endParaRPr sz="2000">
              <a:latin typeface="Constantia"/>
              <a:cs typeface="Constantia"/>
            </a:endParaRPr>
          </a:p>
          <a:p>
            <a:pPr marL="298450" marR="233679" indent="-273685">
              <a:lnSpc>
                <a:spcPts val="2160"/>
              </a:lnSpc>
              <a:spcBef>
                <a:spcPts val="480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97815" algn="l"/>
                <a:tab pos="299085" algn="l"/>
                <a:tab pos="4404360" algn="l"/>
              </a:tabLst>
            </a:pPr>
            <a:r>
              <a:rPr sz="2000" dirty="0">
                <a:latin typeface="Constantia"/>
                <a:cs typeface="Constantia"/>
              </a:rPr>
              <a:t>If a </a:t>
            </a:r>
            <a:r>
              <a:rPr sz="2000" spc="-5" dirty="0">
                <a:latin typeface="Constantia"/>
                <a:cs typeface="Constantia"/>
              </a:rPr>
              <a:t>task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1  </a:t>
            </a:r>
            <a:r>
              <a:rPr sz="2000" spc="-5" dirty="0">
                <a:latin typeface="Constantia"/>
                <a:cs typeface="Constantia"/>
              </a:rPr>
              <a:t>is </a:t>
            </a:r>
            <a:r>
              <a:rPr sz="2000" spc="-10" dirty="0">
                <a:latin typeface="Constantia"/>
                <a:cs typeface="Constantia"/>
              </a:rPr>
              <a:t>blocked </a:t>
            </a:r>
            <a:r>
              <a:rPr sz="2000" spc="-15" dirty="0">
                <a:latin typeface="Constantia"/>
                <a:cs typeface="Constantia"/>
              </a:rPr>
              <a:t>by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2 </a:t>
            </a:r>
            <a:r>
              <a:rPr sz="2000" dirty="0">
                <a:latin typeface="Constantia"/>
                <a:cs typeface="Constantia"/>
              </a:rPr>
              <a:t>and</a:t>
            </a:r>
            <a:r>
              <a:rPr sz="2000" spc="-24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, (i.e.	has </a:t>
            </a:r>
            <a:r>
              <a:rPr sz="2000" spc="-10" dirty="0">
                <a:latin typeface="Constantia"/>
                <a:cs typeface="Constantia"/>
              </a:rPr>
              <a:t>precedence </a:t>
            </a:r>
            <a:r>
              <a:rPr sz="2000" spc="-20" dirty="0">
                <a:latin typeface="Constantia"/>
                <a:cs typeface="Constantia"/>
              </a:rPr>
              <a:t>over </a:t>
            </a:r>
            <a:r>
              <a:rPr sz="2000" dirty="0">
                <a:latin typeface="Constantia"/>
                <a:cs typeface="Constantia"/>
              </a:rPr>
              <a:t>) </a:t>
            </a:r>
            <a:r>
              <a:rPr sz="2000" spc="-5" dirty="0">
                <a:latin typeface="Constantia"/>
                <a:cs typeface="Constantia"/>
              </a:rPr>
              <a:t>task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2 </a:t>
            </a:r>
            <a:r>
              <a:rPr sz="130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inherits the priority </a:t>
            </a:r>
            <a:r>
              <a:rPr sz="2000" dirty="0">
                <a:latin typeface="Constantia"/>
                <a:cs typeface="Constantia"/>
              </a:rPr>
              <a:t>of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1 </a:t>
            </a:r>
            <a:r>
              <a:rPr sz="2000" dirty="0">
                <a:latin typeface="Constantia"/>
                <a:cs typeface="Constantia"/>
              </a:rPr>
              <a:t>as long as </a:t>
            </a:r>
            <a:r>
              <a:rPr sz="2000" spc="-5" dirty="0">
                <a:latin typeface="Constantia"/>
                <a:cs typeface="Constantia"/>
              </a:rPr>
              <a:t>it blocks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1</a:t>
            </a:r>
            <a:r>
              <a:rPr sz="2000" dirty="0">
                <a:latin typeface="Constantia"/>
                <a:cs typeface="Constantia"/>
              </a:rPr>
              <a:t>. When T</a:t>
            </a:r>
            <a:r>
              <a:rPr sz="1950" baseline="-21367" dirty="0">
                <a:latin typeface="Constantia"/>
                <a:cs typeface="Constantia"/>
              </a:rPr>
              <a:t>2 </a:t>
            </a:r>
            <a:r>
              <a:rPr sz="2000" dirty="0">
                <a:latin typeface="Constantia"/>
                <a:cs typeface="Constantia"/>
              </a:rPr>
              <a:t>exits </a:t>
            </a:r>
            <a:r>
              <a:rPr sz="2000" spc="-5" dirty="0">
                <a:latin typeface="Constantia"/>
                <a:cs typeface="Constantia"/>
              </a:rPr>
              <a:t>the  critical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section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caused</a:t>
            </a:r>
            <a:r>
              <a:rPr sz="2000" spc="-1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block, it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reverts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to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priority</a:t>
            </a:r>
            <a:r>
              <a:rPr sz="2000" spc="-7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it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had  </a:t>
            </a:r>
            <a:r>
              <a:rPr sz="2000" spc="-10" dirty="0">
                <a:latin typeface="Constantia"/>
                <a:cs typeface="Constantia"/>
              </a:rPr>
              <a:t>when </a:t>
            </a:r>
            <a:r>
              <a:rPr sz="2000" spc="-5" dirty="0">
                <a:latin typeface="Constantia"/>
                <a:cs typeface="Constantia"/>
              </a:rPr>
              <a:t>it </a:t>
            </a:r>
            <a:r>
              <a:rPr sz="2000" spc="-10" dirty="0">
                <a:latin typeface="Constantia"/>
                <a:cs typeface="Constantia"/>
              </a:rPr>
              <a:t>entered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26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section.</a:t>
            </a:r>
            <a:endParaRPr sz="2000">
              <a:latin typeface="Constantia"/>
              <a:cs typeface="Constantia"/>
            </a:endParaRPr>
          </a:p>
          <a:p>
            <a:pPr marL="298450" marR="17780" indent="-273685">
              <a:lnSpc>
                <a:spcPts val="2160"/>
              </a:lnSpc>
              <a:spcBef>
                <a:spcPts val="484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97815" algn="l"/>
                <a:tab pos="299085" algn="l"/>
              </a:tabLst>
            </a:pPr>
            <a:r>
              <a:rPr sz="2000" spc="-5" dirty="0">
                <a:latin typeface="Constantia"/>
                <a:cs typeface="Constantia"/>
              </a:rPr>
              <a:t>Priority </a:t>
            </a:r>
            <a:r>
              <a:rPr sz="2000" spc="-10" dirty="0">
                <a:latin typeface="Constantia"/>
                <a:cs typeface="Constantia"/>
              </a:rPr>
              <a:t>inheritance </a:t>
            </a:r>
            <a:r>
              <a:rPr sz="2000" spc="-5" dirty="0">
                <a:latin typeface="Constantia"/>
                <a:cs typeface="Constantia"/>
              </a:rPr>
              <a:t>is </a:t>
            </a:r>
            <a:r>
              <a:rPr sz="2000" spc="-10" dirty="0">
                <a:latin typeface="Constantia"/>
                <a:cs typeface="Constantia"/>
              </a:rPr>
              <a:t>transitive. </a:t>
            </a:r>
            <a:r>
              <a:rPr sz="2000" dirty="0">
                <a:latin typeface="Constantia"/>
                <a:cs typeface="Constantia"/>
              </a:rPr>
              <a:t>If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3 </a:t>
            </a:r>
            <a:r>
              <a:rPr sz="2000" spc="-5" dirty="0">
                <a:latin typeface="Constantia"/>
                <a:cs typeface="Constantia"/>
              </a:rPr>
              <a:t>blocks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2</a:t>
            </a:r>
            <a:r>
              <a:rPr sz="2000" dirty="0">
                <a:latin typeface="Constantia"/>
                <a:cs typeface="Constantia"/>
              </a:rPr>
              <a:t>, </a:t>
            </a:r>
            <a:r>
              <a:rPr sz="2000" spc="-5" dirty="0">
                <a:latin typeface="Constantia"/>
                <a:cs typeface="Constantia"/>
              </a:rPr>
              <a:t>which blocks T</a:t>
            </a:r>
            <a:r>
              <a:rPr sz="1950" spc="-7" baseline="-21367" dirty="0">
                <a:latin typeface="Constantia"/>
                <a:cs typeface="Constantia"/>
              </a:rPr>
              <a:t>1</a:t>
            </a:r>
            <a:r>
              <a:rPr sz="2000" spc="-5" dirty="0">
                <a:latin typeface="Constantia"/>
                <a:cs typeface="Constantia"/>
              </a:rPr>
              <a:t>,</a:t>
            </a:r>
            <a:r>
              <a:rPr sz="2000" spc="-25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then 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3 </a:t>
            </a:r>
            <a:r>
              <a:rPr sz="2000" spc="-5" dirty="0">
                <a:latin typeface="Constantia"/>
                <a:cs typeface="Constantia"/>
              </a:rPr>
              <a:t>inherits the priority </a:t>
            </a:r>
            <a:r>
              <a:rPr sz="2000" dirty="0">
                <a:latin typeface="Constantia"/>
                <a:cs typeface="Constantia"/>
              </a:rPr>
              <a:t>of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1 </a:t>
            </a:r>
            <a:r>
              <a:rPr sz="2000" dirty="0">
                <a:latin typeface="Constantia"/>
                <a:cs typeface="Constantia"/>
              </a:rPr>
              <a:t>via</a:t>
            </a:r>
            <a:r>
              <a:rPr sz="2000" spc="-10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2</a:t>
            </a:r>
            <a:r>
              <a:rPr sz="2000" dirty="0">
                <a:latin typeface="Constantia"/>
                <a:cs typeface="Constantia"/>
              </a:rPr>
              <a:t>.</a:t>
            </a:r>
            <a:endParaRPr sz="2000">
              <a:latin typeface="Constantia"/>
              <a:cs typeface="Constantia"/>
            </a:endParaRPr>
          </a:p>
        </p:txBody>
      </p:sp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44500" y="426465"/>
            <a:ext cx="6054090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2638425" algn="l"/>
                <a:tab pos="4149090" algn="l"/>
              </a:tabLst>
            </a:pPr>
            <a:r>
              <a:rPr dirty="0"/>
              <a:t>Illu</a:t>
            </a:r>
            <a:r>
              <a:rPr spc="-55" dirty="0"/>
              <a:t>s</a:t>
            </a:r>
            <a:r>
              <a:rPr dirty="0"/>
              <a:t>t</a:t>
            </a:r>
            <a:r>
              <a:rPr spc="-90" dirty="0"/>
              <a:t>r</a:t>
            </a:r>
            <a:r>
              <a:rPr spc="-35" dirty="0"/>
              <a:t>a</a:t>
            </a:r>
            <a:r>
              <a:rPr dirty="0"/>
              <a:t>tion	</a:t>
            </a:r>
            <a:r>
              <a:rPr spc="5" dirty="0"/>
              <a:t>o</a:t>
            </a:r>
            <a:r>
              <a:rPr dirty="0"/>
              <a:t>f</a:t>
            </a:r>
            <a:r>
              <a:rPr spc="-5" dirty="0"/>
              <a:t> </a:t>
            </a:r>
            <a:r>
              <a:rPr dirty="0"/>
              <a:t>the	</a:t>
            </a:r>
            <a:r>
              <a:rPr spc="-5" dirty="0"/>
              <a:t>priorit</a:t>
            </a:r>
            <a:r>
              <a:rPr spc="40" dirty="0"/>
              <a:t>y</a:t>
            </a:r>
            <a:r>
              <a:rPr dirty="0"/>
              <a:t>-  </a:t>
            </a:r>
            <a:r>
              <a:rPr spc="-5" dirty="0"/>
              <a:t>inheritance</a:t>
            </a:r>
            <a:r>
              <a:rPr spc="-10" dirty="0"/>
              <a:t> </a:t>
            </a:r>
            <a:r>
              <a:rPr spc="-25" dirty="0"/>
              <a:t>protocol</a:t>
            </a:r>
          </a:p>
        </p:txBody>
      </p:sp>
      <p:sp>
        <p:nvSpPr>
          <p:cNvPr id="8" name="object 8"/>
          <p:cNvSpPr/>
          <p:nvPr/>
        </p:nvSpPr>
        <p:spPr>
          <a:xfrm>
            <a:off x="1108702" y="4996693"/>
            <a:ext cx="6996430" cy="0"/>
          </a:xfrm>
          <a:custGeom>
            <a:avLst/>
            <a:gdLst/>
            <a:ahLst/>
            <a:cxnLst/>
            <a:rect l="l" t="t" r="r" b="b"/>
            <a:pathLst>
              <a:path w="6996430">
                <a:moveTo>
                  <a:pt x="0" y="0"/>
                </a:moveTo>
                <a:lnTo>
                  <a:pt x="6995979" y="0"/>
                </a:lnTo>
              </a:path>
            </a:pathLst>
          </a:custGeom>
          <a:ln w="13945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78253" y="4926441"/>
            <a:ext cx="127000" cy="140335"/>
          </a:xfrm>
          <a:custGeom>
            <a:avLst/>
            <a:gdLst/>
            <a:ahLst/>
            <a:cxnLst/>
            <a:rect l="l" t="t" r="r" b="b"/>
            <a:pathLst>
              <a:path w="127000" h="140335">
                <a:moveTo>
                  <a:pt x="0" y="0"/>
                </a:moveTo>
                <a:lnTo>
                  <a:pt x="0" y="139904"/>
                </a:lnTo>
                <a:lnTo>
                  <a:pt x="126429" y="70253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02639" y="4226389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123679" y="2531826"/>
            <a:ext cx="1147445" cy="0"/>
          </a:xfrm>
          <a:custGeom>
            <a:avLst/>
            <a:gdLst/>
            <a:ahLst/>
            <a:cxnLst/>
            <a:rect l="l" t="t" r="r" b="b"/>
            <a:pathLst>
              <a:path w="1147445">
                <a:moveTo>
                  <a:pt x="0" y="0"/>
                </a:moveTo>
                <a:lnTo>
                  <a:pt x="1147242" y="0"/>
                </a:lnTo>
              </a:path>
            </a:pathLst>
          </a:custGeom>
          <a:ln w="13945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123679" y="2461698"/>
            <a:ext cx="111760" cy="140335"/>
          </a:xfrm>
          <a:custGeom>
            <a:avLst/>
            <a:gdLst/>
            <a:ahLst/>
            <a:cxnLst/>
            <a:rect l="l" t="t" r="r" b="b"/>
            <a:pathLst>
              <a:path w="111760" h="140335">
                <a:moveTo>
                  <a:pt x="111729" y="0"/>
                </a:moveTo>
                <a:lnTo>
                  <a:pt x="0" y="70127"/>
                </a:lnTo>
                <a:lnTo>
                  <a:pt x="111729" y="139754"/>
                </a:lnTo>
                <a:lnTo>
                  <a:pt x="111729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145246" y="2461698"/>
            <a:ext cx="125730" cy="140335"/>
          </a:xfrm>
          <a:custGeom>
            <a:avLst/>
            <a:gdLst/>
            <a:ahLst/>
            <a:cxnLst/>
            <a:rect l="l" t="t" r="r" b="b"/>
            <a:pathLst>
              <a:path w="125729" h="140335">
                <a:moveTo>
                  <a:pt x="0" y="0"/>
                </a:moveTo>
                <a:lnTo>
                  <a:pt x="0" y="139754"/>
                </a:lnTo>
                <a:lnTo>
                  <a:pt x="125676" y="70127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549782" y="223774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123679" y="4226390"/>
            <a:ext cx="559435" cy="574675"/>
          </a:xfrm>
          <a:custGeom>
            <a:avLst/>
            <a:gdLst/>
            <a:ahLst/>
            <a:cxnLst/>
            <a:rect l="l" t="t" r="r" b="b"/>
            <a:pathLst>
              <a:path w="559435" h="574675">
                <a:moveTo>
                  <a:pt x="0" y="574096"/>
                </a:moveTo>
                <a:lnTo>
                  <a:pt x="559247" y="574096"/>
                </a:lnTo>
                <a:lnTo>
                  <a:pt x="559247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418065" y="3414285"/>
            <a:ext cx="1049655" cy="574675"/>
          </a:xfrm>
          <a:custGeom>
            <a:avLst/>
            <a:gdLst/>
            <a:ahLst/>
            <a:cxnLst/>
            <a:rect l="l" t="t" r="r" b="b"/>
            <a:pathLst>
              <a:path w="1049654" h="574675">
                <a:moveTo>
                  <a:pt x="0" y="574096"/>
                </a:moveTo>
                <a:lnTo>
                  <a:pt x="1049385" y="574096"/>
                </a:lnTo>
                <a:lnTo>
                  <a:pt x="1049385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82927" y="422639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467376" y="422639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40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830069" y="223774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70922" y="223774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976511" y="4226390"/>
            <a:ext cx="573405" cy="574675"/>
          </a:xfrm>
          <a:custGeom>
            <a:avLst/>
            <a:gdLst/>
            <a:ahLst/>
            <a:cxnLst/>
            <a:rect l="l" t="t" r="r" b="b"/>
            <a:pathLst>
              <a:path w="573405" h="574675">
                <a:moveTo>
                  <a:pt x="0" y="574096"/>
                </a:moveTo>
                <a:lnTo>
                  <a:pt x="573270" y="574096"/>
                </a:lnTo>
                <a:lnTo>
                  <a:pt x="573270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3227575" y="2156190"/>
            <a:ext cx="920115" cy="3282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Blocked</a:t>
            </a:r>
            <a:endParaRPr sz="195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942043" y="3048216"/>
            <a:ext cx="2009775" cy="3282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Normal</a:t>
            </a:r>
            <a:r>
              <a:rPr sz="1950" i="1" spc="-35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Execution</a:t>
            </a:r>
            <a:endParaRPr sz="195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836279" y="3583541"/>
            <a:ext cx="867410" cy="60833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 marR="5080" indent="41910">
              <a:lnSpc>
                <a:spcPts val="2200"/>
              </a:lnSpc>
              <a:spcBef>
                <a:spcPts val="325"/>
              </a:spcBef>
            </a:pPr>
            <a:r>
              <a:rPr sz="1950" i="1" spc="-5" dirty="0">
                <a:solidFill>
                  <a:srgbClr val="24211E"/>
                </a:solidFill>
                <a:latin typeface="Arial"/>
                <a:cs typeface="Arial"/>
              </a:rPr>
              <a:t>Critical  </a:t>
            </a:r>
            <a:r>
              <a:rPr sz="1950" i="1" spc="20" dirty="0">
                <a:solidFill>
                  <a:srgbClr val="24211E"/>
                </a:solidFill>
                <a:latin typeface="Arial"/>
                <a:cs typeface="Arial"/>
              </a:rPr>
              <a:t>Sec</a:t>
            </a:r>
            <a:r>
              <a:rPr sz="1950" i="1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950" i="1" spc="15" dirty="0">
                <a:solidFill>
                  <a:srgbClr val="24211E"/>
                </a:solidFill>
                <a:latin typeface="Arial"/>
                <a:cs typeface="Arial"/>
              </a:rPr>
              <a:t>ion</a:t>
            </a:r>
            <a:endParaRPr sz="195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2218877" y="2268219"/>
            <a:ext cx="161290" cy="3956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spc="1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endParaRPr sz="2400">
              <a:latin typeface="Symbol"/>
              <a:cs typeface="Symbo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345181" y="2478575"/>
            <a:ext cx="102870" cy="2108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200" spc="5" dirty="0">
                <a:solidFill>
                  <a:srgbClr val="24211E"/>
                </a:solidFill>
                <a:latin typeface="Symbol"/>
                <a:cs typeface="Symbol"/>
              </a:rPr>
              <a:t></a:t>
            </a:r>
            <a:endParaRPr sz="1200">
              <a:latin typeface="Symbol"/>
              <a:cs typeface="Symbo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066651" y="3431489"/>
            <a:ext cx="279400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</a:pPr>
            <a:r>
              <a:rPr sz="2400" spc="-3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800" spc="-44" baseline="-20833" dirty="0">
                <a:solidFill>
                  <a:srgbClr val="24211E"/>
                </a:solidFill>
                <a:latin typeface="Symbol"/>
                <a:cs typeface="Symbol"/>
              </a:rPr>
              <a:t></a:t>
            </a:r>
            <a:endParaRPr sz="1800" baseline="-20833">
              <a:latin typeface="Symbol"/>
              <a:cs typeface="Symbo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056027" y="4245397"/>
            <a:ext cx="279400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</a:pPr>
            <a:r>
              <a:rPr sz="2400" spc="-3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800" spc="-44" baseline="-20833" dirty="0">
                <a:solidFill>
                  <a:srgbClr val="24211E"/>
                </a:solidFill>
                <a:latin typeface="Symbol"/>
                <a:cs typeface="Symbol"/>
              </a:rPr>
              <a:t></a:t>
            </a:r>
            <a:endParaRPr sz="1800" baseline="-20833">
              <a:latin typeface="Symbol"/>
              <a:cs typeface="Symbol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4242827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711022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123679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549782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976511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416586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404017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467376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7041323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1293516" y="5085386"/>
            <a:ext cx="3157855" cy="362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10"/>
              </a:spcBef>
              <a:tabLst>
                <a:tab pos="623570" algn="l"/>
                <a:tab pos="1198880" algn="l"/>
                <a:tab pos="1770380" algn="l"/>
                <a:tab pos="2348230" algn="l"/>
                <a:tab pos="2885440" algn="l"/>
              </a:tabLst>
            </a:pPr>
            <a:r>
              <a:rPr sz="2200" i="1" spc="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37" baseline="-20833" dirty="0">
                <a:solidFill>
                  <a:srgbClr val="24211E"/>
                </a:solidFill>
                <a:latin typeface="Arial"/>
                <a:cs typeface="Arial"/>
              </a:rPr>
              <a:t>0	</a:t>
            </a: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1	</a:t>
            </a: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2	</a:t>
            </a: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3	</a:t>
            </a: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4	</a:t>
            </a:r>
            <a:r>
              <a:rPr sz="220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44" baseline="-20833" dirty="0">
                <a:solidFill>
                  <a:srgbClr val="24211E"/>
                </a:solidFill>
                <a:latin typeface="Arial"/>
                <a:cs typeface="Arial"/>
              </a:rPr>
              <a:t>5</a:t>
            </a:r>
            <a:endParaRPr sz="1800" baseline="-20833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303455" y="5085386"/>
            <a:ext cx="232410" cy="362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6</a:t>
            </a:r>
            <a:endParaRPr sz="1800" baseline="-20833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6355870" y="5085386"/>
            <a:ext cx="1797685" cy="362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10"/>
              </a:spcBef>
              <a:tabLst>
                <a:tab pos="617855" algn="l"/>
                <a:tab pos="1143000" algn="l"/>
              </a:tabLst>
            </a:pP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7	</a:t>
            </a:r>
            <a:r>
              <a:rPr sz="2200" i="1" spc="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37" baseline="-20833" dirty="0">
                <a:solidFill>
                  <a:srgbClr val="24211E"/>
                </a:solidFill>
                <a:latin typeface="Arial"/>
                <a:cs typeface="Arial"/>
              </a:rPr>
              <a:t>8	</a:t>
            </a:r>
            <a:r>
              <a:rPr sz="2200" spc="-35" dirty="0">
                <a:solidFill>
                  <a:srgbClr val="24211E"/>
                </a:solidFill>
                <a:latin typeface="Arial"/>
                <a:cs typeface="Arial"/>
              </a:rPr>
              <a:t>Time</a:t>
            </a:r>
            <a:endParaRPr sz="2200">
              <a:latin typeface="Arial"/>
              <a:cs typeface="Arial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3123679" y="3595966"/>
            <a:ext cx="0" cy="630555"/>
          </a:xfrm>
          <a:custGeom>
            <a:avLst/>
            <a:gdLst/>
            <a:ahLst/>
            <a:cxnLst/>
            <a:rect l="l" t="t" r="r" b="b"/>
            <a:pathLst>
              <a:path h="630554">
                <a:moveTo>
                  <a:pt x="0" y="630423"/>
                </a:moveTo>
                <a:lnTo>
                  <a:pt x="0" y="0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3053842" y="4100410"/>
            <a:ext cx="139700" cy="126364"/>
          </a:xfrm>
          <a:custGeom>
            <a:avLst/>
            <a:gdLst/>
            <a:ahLst/>
            <a:cxnLst/>
            <a:rect l="l" t="t" r="r" b="b"/>
            <a:pathLst>
              <a:path w="139700" h="126364">
                <a:moveTo>
                  <a:pt x="139673" y="0"/>
                </a:moveTo>
                <a:lnTo>
                  <a:pt x="0" y="0"/>
                </a:lnTo>
                <a:lnTo>
                  <a:pt x="69836" y="125979"/>
                </a:lnTo>
                <a:lnTo>
                  <a:pt x="139673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 txBox="1"/>
          <p:nvPr/>
        </p:nvSpPr>
        <p:spPr>
          <a:xfrm>
            <a:off x="2617856" y="2924064"/>
            <a:ext cx="1005840" cy="608965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 marR="5080" indent="97155">
              <a:lnSpc>
                <a:spcPts val="2210"/>
              </a:lnSpc>
              <a:spcBef>
                <a:spcPts val="315"/>
              </a:spcBef>
            </a:pP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Priority  Inher</a:t>
            </a:r>
            <a:r>
              <a:rPr sz="1950" i="1" spc="5" dirty="0">
                <a:solidFill>
                  <a:srgbClr val="24211E"/>
                </a:solidFill>
                <a:latin typeface="Arial"/>
                <a:cs typeface="Arial"/>
              </a:rPr>
              <a:t>i</a:t>
            </a: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ted</a:t>
            </a:r>
            <a:endParaRPr sz="1950">
              <a:latin typeface="Arial"/>
              <a:cs typeface="Arial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4951073" y="4195807"/>
            <a:ext cx="1031875" cy="60833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 marR="5080" indent="111760">
              <a:lnSpc>
                <a:spcPts val="2200"/>
              </a:lnSpc>
              <a:spcBef>
                <a:spcPts val="325"/>
              </a:spcBef>
            </a:pP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Priority  Re</a:t>
            </a:r>
            <a:r>
              <a:rPr sz="1950" i="1" spc="15" dirty="0">
                <a:solidFill>
                  <a:srgbClr val="24211E"/>
                </a:solidFill>
                <a:latin typeface="Arial"/>
                <a:cs typeface="Arial"/>
              </a:rPr>
              <a:t>v</a:t>
            </a:r>
            <a:r>
              <a:rPr sz="1950" i="1" spc="-105" dirty="0">
                <a:solidFill>
                  <a:srgbClr val="24211E"/>
                </a:solidFill>
                <a:latin typeface="Arial"/>
                <a:cs typeface="Arial"/>
              </a:rPr>
              <a:t>e</a:t>
            </a: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rt</a:t>
            </a:r>
            <a:r>
              <a:rPr sz="1950" i="1" spc="5" dirty="0">
                <a:solidFill>
                  <a:srgbClr val="24211E"/>
                </a:solidFill>
                <a:latin typeface="Arial"/>
                <a:cs typeface="Arial"/>
              </a:rPr>
              <a:t>e</a:t>
            </a:r>
            <a:r>
              <a:rPr sz="1950" i="1" spc="20" dirty="0">
                <a:solidFill>
                  <a:srgbClr val="24211E"/>
                </a:solidFill>
                <a:latin typeface="Arial"/>
                <a:cs typeface="Arial"/>
              </a:rPr>
              <a:t>d</a:t>
            </a:r>
            <a:endParaRPr sz="1950">
              <a:latin typeface="Arial"/>
              <a:cs typeface="Arial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4270922" y="4506174"/>
            <a:ext cx="574040" cy="13970"/>
          </a:xfrm>
          <a:custGeom>
            <a:avLst/>
            <a:gdLst/>
            <a:ahLst/>
            <a:cxnLst/>
            <a:rect l="l" t="t" r="r" b="b"/>
            <a:pathLst>
              <a:path w="574039" h="13970">
                <a:moveTo>
                  <a:pt x="0" y="0"/>
                </a:moveTo>
                <a:lnTo>
                  <a:pt x="573696" y="13925"/>
                </a:lnTo>
              </a:path>
            </a:pathLst>
          </a:custGeom>
          <a:ln w="13945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4270922" y="4450448"/>
            <a:ext cx="111760" cy="126364"/>
          </a:xfrm>
          <a:custGeom>
            <a:avLst/>
            <a:gdLst/>
            <a:ahLst/>
            <a:cxnLst/>
            <a:rect l="l" t="t" r="r" b="b"/>
            <a:pathLst>
              <a:path w="111760" h="126364">
                <a:moveTo>
                  <a:pt x="111628" y="0"/>
                </a:moveTo>
                <a:lnTo>
                  <a:pt x="0" y="55726"/>
                </a:lnTo>
                <a:lnTo>
                  <a:pt x="111628" y="125954"/>
                </a:lnTo>
                <a:lnTo>
                  <a:pt x="111628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48" name="object 4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5</a:t>
            </a:fld>
            <a:endParaRPr dirty="0"/>
          </a:p>
        </p:txBody>
      </p:sp>
      <p:pic>
        <p:nvPicPr>
          <p:cNvPr id="49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12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44500" y="1032509"/>
            <a:ext cx="7299325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dirty="0"/>
              <a:t>Priority </a:t>
            </a:r>
            <a:r>
              <a:rPr sz="5000" spc="-10" dirty="0"/>
              <a:t>inheritance</a:t>
            </a:r>
            <a:r>
              <a:rPr sz="5000" spc="-65" dirty="0"/>
              <a:t> </a:t>
            </a:r>
            <a:r>
              <a:rPr sz="5000" spc="-25" dirty="0"/>
              <a:t>protocol</a:t>
            </a:r>
            <a:endParaRPr sz="500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535940" y="1920951"/>
            <a:ext cx="7927975" cy="36544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750" indent="-273685" algn="just">
              <a:lnSpc>
                <a:spcPts val="2280"/>
              </a:lnSpc>
              <a:spcBef>
                <a:spcPts val="105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6385" algn="l"/>
              </a:tabLst>
            </a:pPr>
            <a:r>
              <a:rPr sz="2000" spc="-5" dirty="0">
                <a:latin typeface="Constantia"/>
                <a:cs typeface="Constantia"/>
              </a:rPr>
              <a:t>Priority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inversion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occurred</a:t>
            </a:r>
            <a:r>
              <a:rPr sz="2000" spc="-2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in</a:t>
            </a:r>
            <a:r>
              <a:rPr sz="2000" spc="-4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1997</a:t>
            </a:r>
            <a:r>
              <a:rPr sz="2000" spc="-1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in</a:t>
            </a:r>
            <a:r>
              <a:rPr sz="2000" spc="-45" dirty="0">
                <a:latin typeface="Constantia"/>
                <a:cs typeface="Constantia"/>
              </a:rPr>
              <a:t> </a:t>
            </a:r>
            <a:r>
              <a:rPr sz="2000" spc="-35" dirty="0">
                <a:latin typeface="Constantia"/>
                <a:cs typeface="Constantia"/>
              </a:rPr>
              <a:t>NASA’s</a:t>
            </a:r>
            <a:r>
              <a:rPr sz="2000" spc="-6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Mars</a:t>
            </a:r>
            <a:r>
              <a:rPr sz="2000" spc="-4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Pathfinder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Space</a:t>
            </a:r>
            <a:endParaRPr sz="2000" dirty="0">
              <a:latin typeface="Constantia"/>
              <a:cs typeface="Constantia"/>
            </a:endParaRPr>
          </a:p>
          <a:p>
            <a:pPr marL="285750" algn="just">
              <a:lnSpc>
                <a:spcPts val="2280"/>
              </a:lnSpc>
            </a:pPr>
            <a:r>
              <a:rPr sz="2000" spc="-20" dirty="0">
                <a:latin typeface="Constantia"/>
                <a:cs typeface="Constantia"/>
              </a:rPr>
              <a:t>mission’s </a:t>
            </a:r>
            <a:r>
              <a:rPr sz="2000" spc="-5" dirty="0">
                <a:latin typeface="Constantia"/>
                <a:cs typeface="Constantia"/>
              </a:rPr>
              <a:t>Sojourner </a:t>
            </a:r>
            <a:r>
              <a:rPr sz="2000" spc="-20" dirty="0">
                <a:latin typeface="Constantia"/>
                <a:cs typeface="Constantia"/>
              </a:rPr>
              <a:t>rover</a:t>
            </a:r>
            <a:r>
              <a:rPr sz="2000" spc="-33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vehicle.</a:t>
            </a:r>
            <a:endParaRPr sz="2000" dirty="0">
              <a:latin typeface="Constantia"/>
              <a:cs typeface="Constantia"/>
            </a:endParaRPr>
          </a:p>
          <a:p>
            <a:pPr marL="285750" marR="780415" indent="-273685" algn="just">
              <a:lnSpc>
                <a:spcPts val="2160"/>
              </a:lnSpc>
              <a:spcBef>
                <a:spcPts val="509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6385" algn="l"/>
              </a:tabLst>
            </a:pPr>
            <a:r>
              <a:rPr sz="2000" spc="-10" dirty="0">
                <a:latin typeface="Constantia"/>
                <a:cs typeface="Constantia"/>
              </a:rPr>
              <a:t>Mil-std-1553B </a:t>
            </a:r>
            <a:r>
              <a:rPr sz="2000" spc="-5" dirty="0">
                <a:latin typeface="Constantia"/>
                <a:cs typeface="Constantia"/>
              </a:rPr>
              <a:t>information bus </a:t>
            </a:r>
            <a:r>
              <a:rPr sz="2000" spc="-10" dirty="0">
                <a:latin typeface="Constantia"/>
                <a:cs typeface="Constantia"/>
              </a:rPr>
              <a:t>manager was </a:t>
            </a:r>
            <a:r>
              <a:rPr sz="2000" spc="-5" dirty="0">
                <a:latin typeface="Constantia"/>
                <a:cs typeface="Constantia"/>
              </a:rPr>
              <a:t>synchronized</a:t>
            </a:r>
            <a:r>
              <a:rPr sz="2000" spc="-31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with  semaphores.</a:t>
            </a:r>
            <a:endParaRPr sz="2000" dirty="0">
              <a:latin typeface="Constantia"/>
              <a:cs typeface="Constantia"/>
            </a:endParaRPr>
          </a:p>
          <a:p>
            <a:pPr marL="285750" marR="120650" indent="-273685" algn="just">
              <a:lnSpc>
                <a:spcPct val="90100"/>
              </a:lnSpc>
              <a:spcBef>
                <a:spcPts val="445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6385" algn="l"/>
              </a:tabLst>
            </a:pPr>
            <a:r>
              <a:rPr sz="2000" dirty="0">
                <a:latin typeface="Constantia"/>
                <a:cs typeface="Constantia"/>
              </a:rPr>
              <a:t>A</a:t>
            </a:r>
            <a:r>
              <a:rPr sz="2000" spc="-3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meteorological</a:t>
            </a:r>
            <a:r>
              <a:rPr sz="2000" spc="-8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data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gathering</a:t>
            </a:r>
            <a:r>
              <a:rPr sz="2000" spc="-5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task</a:t>
            </a:r>
            <a:r>
              <a:rPr sz="2000" spc="-4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was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of</a:t>
            </a:r>
            <a:r>
              <a:rPr sz="2000" spc="45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low</a:t>
            </a:r>
            <a:r>
              <a:rPr sz="2000" spc="-8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priority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and</a:t>
            </a:r>
            <a:r>
              <a:rPr sz="2000" spc="-15" dirty="0">
                <a:latin typeface="Constantia"/>
                <a:cs typeface="Constantia"/>
              </a:rPr>
              <a:t> low  </a:t>
            </a:r>
            <a:r>
              <a:rPr sz="2000" dirty="0">
                <a:latin typeface="Constantia"/>
                <a:cs typeface="Constantia"/>
              </a:rPr>
              <a:t>frequency</a:t>
            </a:r>
            <a:r>
              <a:rPr sz="2000" spc="-6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blocked</a:t>
            </a:r>
            <a:r>
              <a:rPr sz="2000" spc="-4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a</a:t>
            </a:r>
            <a:r>
              <a:rPr sz="2000" spc="-10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communications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task</a:t>
            </a:r>
            <a:r>
              <a:rPr sz="2000" spc="-4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was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of</a:t>
            </a:r>
            <a:r>
              <a:rPr sz="2000" spc="3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higher</a:t>
            </a:r>
            <a:r>
              <a:rPr sz="2000" spc="-10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priority  </a:t>
            </a:r>
            <a:r>
              <a:rPr sz="2000" dirty="0">
                <a:latin typeface="Constantia"/>
                <a:cs typeface="Constantia"/>
              </a:rPr>
              <a:t>and </a:t>
            </a:r>
            <a:r>
              <a:rPr sz="2000" spc="-5" dirty="0">
                <a:latin typeface="Constantia"/>
                <a:cs typeface="Constantia"/>
              </a:rPr>
              <a:t>higher</a:t>
            </a:r>
            <a:r>
              <a:rPr sz="2000" spc="-100" dirty="0">
                <a:latin typeface="Constantia"/>
                <a:cs typeface="Constantia"/>
              </a:rPr>
              <a:t> </a:t>
            </a:r>
            <a:r>
              <a:rPr sz="2000" spc="-20" dirty="0">
                <a:latin typeface="Constantia"/>
                <a:cs typeface="Constantia"/>
              </a:rPr>
              <a:t>frequency.</a:t>
            </a:r>
            <a:endParaRPr sz="2000" dirty="0">
              <a:latin typeface="Constantia"/>
              <a:cs typeface="Constantia"/>
            </a:endParaRPr>
          </a:p>
          <a:p>
            <a:pPr marL="285750" indent="-273685" algn="just">
              <a:lnSpc>
                <a:spcPct val="100000"/>
              </a:lnSpc>
              <a:spcBef>
                <a:spcPts val="240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6385" algn="l"/>
              </a:tabLst>
            </a:pPr>
            <a:r>
              <a:rPr sz="2000" spc="-5" dirty="0">
                <a:latin typeface="Constantia"/>
                <a:cs typeface="Constantia"/>
              </a:rPr>
              <a:t>This</a:t>
            </a:r>
            <a:r>
              <a:rPr sz="2000" spc="-5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infrequent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scenario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caused</a:t>
            </a:r>
            <a:r>
              <a:rPr sz="2000" spc="-2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10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system</a:t>
            </a:r>
            <a:r>
              <a:rPr sz="2000" spc="-55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to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reset.</a:t>
            </a:r>
            <a:endParaRPr sz="2000" dirty="0">
              <a:latin typeface="Constantia"/>
              <a:cs typeface="Constantia"/>
            </a:endParaRPr>
          </a:p>
          <a:p>
            <a:pPr marL="285750" marR="603885" indent="-273685">
              <a:lnSpc>
                <a:spcPts val="2160"/>
              </a:lnSpc>
              <a:spcBef>
                <a:spcPts val="515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5115" algn="l"/>
                <a:tab pos="286385" algn="l"/>
              </a:tabLst>
            </a:pPr>
            <a:r>
              <a:rPr sz="2000" spc="-5" dirty="0">
                <a:latin typeface="Constantia"/>
                <a:cs typeface="Constantia"/>
              </a:rPr>
              <a:t>The problem </a:t>
            </a:r>
            <a:r>
              <a:rPr sz="2000" spc="-10" dirty="0">
                <a:latin typeface="Constantia"/>
                <a:cs typeface="Constantia"/>
              </a:rPr>
              <a:t>would </a:t>
            </a:r>
            <a:r>
              <a:rPr sz="2000" spc="-25" dirty="0">
                <a:latin typeface="Constantia"/>
                <a:cs typeface="Constantia"/>
              </a:rPr>
              <a:t>have </a:t>
            </a:r>
            <a:r>
              <a:rPr sz="2000" spc="-5" dirty="0">
                <a:latin typeface="Constantia"/>
                <a:cs typeface="Constantia"/>
              </a:rPr>
              <a:t>been </a:t>
            </a:r>
            <a:r>
              <a:rPr sz="2000" spc="-20" dirty="0">
                <a:latin typeface="Constantia"/>
                <a:cs typeface="Constantia"/>
              </a:rPr>
              <a:t>avoided </a:t>
            </a:r>
            <a:r>
              <a:rPr sz="2000" spc="-5" dirty="0">
                <a:latin typeface="Constantia"/>
                <a:cs typeface="Constantia"/>
              </a:rPr>
              <a:t>if the priority</a:t>
            </a:r>
            <a:r>
              <a:rPr sz="2000" spc="-36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inheritance  </a:t>
            </a:r>
            <a:r>
              <a:rPr sz="2000" spc="-5" dirty="0">
                <a:latin typeface="Constantia"/>
                <a:cs typeface="Constantia"/>
              </a:rPr>
              <a:t>mechanism </a:t>
            </a:r>
            <a:r>
              <a:rPr sz="2000" dirty="0">
                <a:latin typeface="Constantia"/>
                <a:cs typeface="Constantia"/>
              </a:rPr>
              <a:t>had </a:t>
            </a:r>
            <a:r>
              <a:rPr sz="2000" spc="-5" dirty="0">
                <a:latin typeface="Constantia"/>
                <a:cs typeface="Constantia"/>
              </a:rPr>
              <a:t>been used. But it </a:t>
            </a:r>
            <a:r>
              <a:rPr sz="2000" dirty="0">
                <a:latin typeface="Constantia"/>
                <a:cs typeface="Constantia"/>
              </a:rPr>
              <a:t>had </a:t>
            </a:r>
            <a:r>
              <a:rPr sz="2000" spc="-5" dirty="0">
                <a:latin typeface="Constantia"/>
                <a:cs typeface="Constantia"/>
              </a:rPr>
              <a:t>been</a:t>
            </a:r>
            <a:r>
              <a:rPr sz="2000" spc="-28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disabled.</a:t>
            </a:r>
            <a:endParaRPr sz="2000" dirty="0">
              <a:latin typeface="Constantia"/>
              <a:cs typeface="Constantia"/>
            </a:endParaRPr>
          </a:p>
          <a:p>
            <a:pPr marL="285750" marR="5080" indent="-273685">
              <a:lnSpc>
                <a:spcPts val="2160"/>
              </a:lnSpc>
              <a:spcBef>
                <a:spcPts val="480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5115" algn="l"/>
                <a:tab pos="286385" algn="l"/>
              </a:tabLst>
            </a:pPr>
            <a:r>
              <a:rPr sz="2000" spc="-30" dirty="0">
                <a:latin typeface="Constantia"/>
                <a:cs typeface="Constantia"/>
              </a:rPr>
              <a:t>Fortunately, </a:t>
            </a:r>
            <a:r>
              <a:rPr sz="2000" spc="-5" dirty="0">
                <a:latin typeface="Constantia"/>
                <a:cs typeface="Constantia"/>
              </a:rPr>
              <a:t>the problem </a:t>
            </a:r>
            <a:r>
              <a:rPr sz="2000" spc="-10" dirty="0">
                <a:latin typeface="Constantia"/>
                <a:cs typeface="Constantia"/>
              </a:rPr>
              <a:t>was </a:t>
            </a:r>
            <a:r>
              <a:rPr sz="2000" spc="-5" dirty="0">
                <a:latin typeface="Constantia"/>
                <a:cs typeface="Constantia"/>
              </a:rPr>
              <a:t>diagnosed in ground based testing </a:t>
            </a:r>
            <a:r>
              <a:rPr sz="2000" dirty="0">
                <a:latin typeface="Constantia"/>
                <a:cs typeface="Constantia"/>
              </a:rPr>
              <a:t>and  </a:t>
            </a:r>
            <a:r>
              <a:rPr sz="2000" spc="-10" dirty="0">
                <a:latin typeface="Constantia"/>
                <a:cs typeface="Constantia"/>
              </a:rPr>
              <a:t>remotely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corrected</a:t>
            </a:r>
            <a:r>
              <a:rPr sz="2000" spc="-25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by</a:t>
            </a:r>
            <a:r>
              <a:rPr sz="2000" spc="-8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re-enabling</a:t>
            </a:r>
            <a:r>
              <a:rPr sz="2000" spc="-3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priority</a:t>
            </a:r>
            <a:r>
              <a:rPr sz="2000" spc="-5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inheritance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mechanism</a:t>
            </a:r>
            <a:endParaRPr sz="2000" dirty="0">
              <a:latin typeface="Constantia"/>
              <a:cs typeface="Constantia"/>
            </a:endParaRPr>
          </a:p>
        </p:txBody>
      </p:sp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85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4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032509"/>
            <a:ext cx="603250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dirty="0"/>
              <a:t>Priority ceiling</a:t>
            </a:r>
            <a:r>
              <a:rPr sz="5000" spc="-80" dirty="0"/>
              <a:t> </a:t>
            </a:r>
            <a:r>
              <a:rPr sz="5000" spc="-25" dirty="0"/>
              <a:t>protocol</a:t>
            </a:r>
            <a:endParaRPr sz="50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912365"/>
            <a:ext cx="7832090" cy="415925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85750" marR="142240" indent="-273685">
              <a:lnSpc>
                <a:spcPts val="2590"/>
              </a:lnSpc>
              <a:spcBef>
                <a:spcPts val="425"/>
              </a:spcBef>
              <a:buClr>
                <a:srgbClr val="0AD0D9"/>
              </a:buClr>
              <a:buSzPct val="93750"/>
              <a:buFont typeface="Wingdings 2"/>
              <a:buChar char=""/>
              <a:tabLst>
                <a:tab pos="286385" algn="l"/>
              </a:tabLst>
            </a:pPr>
            <a:r>
              <a:rPr sz="2400" spc="-5" dirty="0">
                <a:latin typeface="Constantia"/>
                <a:cs typeface="Constantia"/>
              </a:rPr>
              <a:t>The </a:t>
            </a:r>
            <a:r>
              <a:rPr sz="2400" dirty="0">
                <a:latin typeface="Constantia"/>
                <a:cs typeface="Constantia"/>
              </a:rPr>
              <a:t>Priority </a:t>
            </a:r>
            <a:r>
              <a:rPr sz="2400" spc="-5" dirty="0">
                <a:latin typeface="Constantia"/>
                <a:cs typeface="Constantia"/>
              </a:rPr>
              <a:t>Ceiling </a:t>
            </a:r>
            <a:r>
              <a:rPr sz="2400" spc="-20" dirty="0">
                <a:latin typeface="Constantia"/>
                <a:cs typeface="Constantia"/>
              </a:rPr>
              <a:t>Protocol </a:t>
            </a:r>
            <a:r>
              <a:rPr sz="2400" spc="-10" dirty="0">
                <a:latin typeface="Constantia"/>
                <a:cs typeface="Constantia"/>
              </a:rPr>
              <a:t>extends </a:t>
            </a:r>
            <a:r>
              <a:rPr sz="2400" spc="-5" dirty="0">
                <a:latin typeface="Constantia"/>
                <a:cs typeface="Constantia"/>
              </a:rPr>
              <a:t>the </a:t>
            </a:r>
            <a:r>
              <a:rPr sz="2400" dirty="0">
                <a:latin typeface="Constantia"/>
                <a:cs typeface="Constantia"/>
              </a:rPr>
              <a:t>Priority  </a:t>
            </a:r>
            <a:r>
              <a:rPr sz="2400" spc="-10" dirty="0">
                <a:latin typeface="Constantia"/>
                <a:cs typeface="Constantia"/>
              </a:rPr>
              <a:t>Inheritance </a:t>
            </a:r>
            <a:r>
              <a:rPr sz="2400" spc="-20" dirty="0">
                <a:latin typeface="Constantia"/>
                <a:cs typeface="Constantia"/>
              </a:rPr>
              <a:t>Protocol </a:t>
            </a:r>
            <a:r>
              <a:rPr sz="2400" spc="-10" dirty="0">
                <a:latin typeface="Constantia"/>
                <a:cs typeface="Constantia"/>
              </a:rPr>
              <a:t>through </a:t>
            </a:r>
            <a:r>
              <a:rPr sz="2400" spc="-5" dirty="0">
                <a:latin typeface="Constantia"/>
                <a:cs typeface="Constantia"/>
              </a:rPr>
              <a:t>chained blocking in </a:t>
            </a:r>
            <a:r>
              <a:rPr sz="2400" dirty="0">
                <a:latin typeface="Constantia"/>
                <a:cs typeface="Constantia"/>
              </a:rPr>
              <a:t>such</a:t>
            </a:r>
            <a:r>
              <a:rPr sz="2400" spc="-29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  </a:t>
            </a:r>
            <a:r>
              <a:rPr sz="2400" spc="-30" dirty="0">
                <a:latin typeface="Constantia"/>
                <a:cs typeface="Constantia"/>
              </a:rPr>
              <a:t>way</a:t>
            </a:r>
            <a:r>
              <a:rPr sz="2400" spc="-8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that</a:t>
            </a:r>
            <a:r>
              <a:rPr sz="2400" spc="-6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no</a:t>
            </a:r>
            <a:r>
              <a:rPr sz="2400" spc="-8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task</a:t>
            </a:r>
            <a:r>
              <a:rPr sz="2400" spc="-7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can</a:t>
            </a:r>
            <a:r>
              <a:rPr sz="2400" spc="-100" dirty="0">
                <a:latin typeface="Constantia"/>
                <a:cs typeface="Constantia"/>
              </a:rPr>
              <a:t> </a:t>
            </a:r>
            <a:r>
              <a:rPr sz="2400" spc="-10" dirty="0">
                <a:latin typeface="Constantia"/>
                <a:cs typeface="Constantia"/>
              </a:rPr>
              <a:t>enter</a:t>
            </a:r>
            <a:r>
              <a:rPr sz="2400" spc="-13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</a:t>
            </a:r>
            <a:r>
              <a:rPr sz="2400" spc="-12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critical</a:t>
            </a:r>
            <a:r>
              <a:rPr sz="2400" spc="-6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section</a:t>
            </a:r>
            <a:r>
              <a:rPr sz="2400" spc="-4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in</a:t>
            </a:r>
            <a:r>
              <a:rPr sz="2400" spc="-10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</a:t>
            </a:r>
            <a:r>
              <a:rPr sz="2400" spc="-125" dirty="0">
                <a:latin typeface="Constantia"/>
                <a:cs typeface="Constantia"/>
              </a:rPr>
              <a:t> </a:t>
            </a:r>
            <a:r>
              <a:rPr sz="2400" spc="-30" dirty="0">
                <a:latin typeface="Constantia"/>
                <a:cs typeface="Constantia"/>
              </a:rPr>
              <a:t>way</a:t>
            </a:r>
            <a:r>
              <a:rPr sz="2400" spc="-8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that  </a:t>
            </a:r>
            <a:r>
              <a:rPr sz="2400" dirty="0">
                <a:latin typeface="Constantia"/>
                <a:cs typeface="Constantia"/>
              </a:rPr>
              <a:t>leads </a:t>
            </a:r>
            <a:r>
              <a:rPr sz="2400" spc="-20" dirty="0">
                <a:latin typeface="Constantia"/>
                <a:cs typeface="Constantia"/>
              </a:rPr>
              <a:t>to </a:t>
            </a:r>
            <a:r>
              <a:rPr sz="2400" spc="-5" dirty="0">
                <a:latin typeface="Constantia"/>
                <a:cs typeface="Constantia"/>
              </a:rPr>
              <a:t>blocking</a:t>
            </a:r>
            <a:r>
              <a:rPr sz="2400" spc="-10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it.</a:t>
            </a:r>
            <a:endParaRPr sz="2400">
              <a:latin typeface="Constantia"/>
              <a:cs typeface="Constantia"/>
            </a:endParaRPr>
          </a:p>
          <a:p>
            <a:pPr marL="285750" marR="243204" indent="-273685" algn="just">
              <a:lnSpc>
                <a:spcPct val="90100"/>
              </a:lnSpc>
              <a:spcBef>
                <a:spcPts val="545"/>
              </a:spcBef>
              <a:buClr>
                <a:srgbClr val="0AD0D9"/>
              </a:buClr>
              <a:buSzPct val="93750"/>
              <a:buFont typeface="Wingdings 2"/>
              <a:buChar char=""/>
              <a:tabLst>
                <a:tab pos="286385" algn="l"/>
              </a:tabLst>
            </a:pPr>
            <a:r>
              <a:rPr sz="2400" spc="-5" dirty="0">
                <a:latin typeface="Constantia"/>
                <a:cs typeface="Constantia"/>
              </a:rPr>
              <a:t>Each</a:t>
            </a:r>
            <a:r>
              <a:rPr sz="2400" spc="-85" dirty="0">
                <a:latin typeface="Constantia"/>
                <a:cs typeface="Constantia"/>
              </a:rPr>
              <a:t> </a:t>
            </a:r>
            <a:r>
              <a:rPr sz="2400" spc="-15" dirty="0">
                <a:latin typeface="Constantia"/>
                <a:cs typeface="Constantia"/>
              </a:rPr>
              <a:t>resource</a:t>
            </a:r>
            <a:r>
              <a:rPr sz="2400" spc="-5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is</a:t>
            </a:r>
            <a:r>
              <a:rPr sz="2400" spc="-11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assigned</a:t>
            </a:r>
            <a:r>
              <a:rPr sz="2400" spc="-6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</a:t>
            </a:r>
            <a:r>
              <a:rPr sz="2400" spc="-10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9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(the</a:t>
            </a:r>
            <a:r>
              <a:rPr sz="2400" spc="-11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3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ceiling)  equal</a:t>
            </a:r>
            <a:r>
              <a:rPr sz="2400" spc="-45" dirty="0">
                <a:latin typeface="Constantia"/>
                <a:cs typeface="Constantia"/>
              </a:rPr>
              <a:t> </a:t>
            </a:r>
            <a:r>
              <a:rPr sz="2400" spc="-20" dirty="0">
                <a:latin typeface="Constantia"/>
                <a:cs typeface="Constantia"/>
              </a:rPr>
              <a:t>to</a:t>
            </a:r>
            <a:r>
              <a:rPr sz="2400" spc="-9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the</a:t>
            </a:r>
            <a:r>
              <a:rPr sz="2400" spc="-95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5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of</a:t>
            </a:r>
            <a:r>
              <a:rPr sz="2400" spc="3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the</a:t>
            </a:r>
            <a:r>
              <a:rPr sz="2400" spc="-7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highest</a:t>
            </a:r>
            <a:r>
              <a:rPr sz="2400" spc="-11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1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task</a:t>
            </a:r>
            <a:r>
              <a:rPr sz="2400" spc="-4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that</a:t>
            </a:r>
            <a:r>
              <a:rPr sz="2400" spc="-12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can  use</a:t>
            </a:r>
            <a:r>
              <a:rPr sz="2400" spc="-6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it.</a:t>
            </a:r>
            <a:endParaRPr sz="2400">
              <a:latin typeface="Constantia"/>
              <a:cs typeface="Constantia"/>
            </a:endParaRPr>
          </a:p>
          <a:p>
            <a:pPr marL="285750" marR="5080" indent="-273685">
              <a:lnSpc>
                <a:spcPct val="90000"/>
              </a:lnSpc>
              <a:spcBef>
                <a:spcPts val="575"/>
              </a:spcBef>
              <a:buClr>
                <a:srgbClr val="0AD0D9"/>
              </a:buClr>
              <a:buSzPct val="93750"/>
              <a:buFont typeface="Wingdings 2"/>
              <a:buChar char=""/>
              <a:tabLst>
                <a:tab pos="286385" algn="l"/>
              </a:tabLst>
            </a:pPr>
            <a:r>
              <a:rPr sz="2400" spc="-5" dirty="0">
                <a:latin typeface="Constantia"/>
                <a:cs typeface="Constantia"/>
              </a:rPr>
              <a:t>The </a:t>
            </a:r>
            <a:r>
              <a:rPr sz="2400" dirty="0">
                <a:latin typeface="Constantia"/>
                <a:cs typeface="Constantia"/>
              </a:rPr>
              <a:t>Priority </a:t>
            </a:r>
            <a:r>
              <a:rPr sz="2400" spc="-5" dirty="0">
                <a:latin typeface="Constantia"/>
                <a:cs typeface="Constantia"/>
              </a:rPr>
              <a:t>Ceiling </a:t>
            </a:r>
            <a:r>
              <a:rPr sz="2400" spc="-20" dirty="0">
                <a:latin typeface="Constantia"/>
                <a:cs typeface="Constantia"/>
              </a:rPr>
              <a:t>Protocol </a:t>
            </a:r>
            <a:r>
              <a:rPr sz="2400" spc="-5" dirty="0">
                <a:latin typeface="Constantia"/>
                <a:cs typeface="Constantia"/>
              </a:rPr>
              <a:t>is the </a:t>
            </a:r>
            <a:r>
              <a:rPr sz="2400" dirty="0">
                <a:latin typeface="Constantia"/>
                <a:cs typeface="Constantia"/>
              </a:rPr>
              <a:t>same as </a:t>
            </a:r>
            <a:r>
              <a:rPr sz="2400" spc="-5" dirty="0">
                <a:latin typeface="Constantia"/>
                <a:cs typeface="Constantia"/>
              </a:rPr>
              <a:t>the Priority  </a:t>
            </a:r>
            <a:r>
              <a:rPr sz="2400" spc="-10" dirty="0">
                <a:latin typeface="Constantia"/>
                <a:cs typeface="Constantia"/>
              </a:rPr>
              <a:t>Inheritance </a:t>
            </a:r>
            <a:r>
              <a:rPr sz="2400" spc="-15" dirty="0">
                <a:latin typeface="Constantia"/>
                <a:cs typeface="Constantia"/>
              </a:rPr>
              <a:t>Protocol, </a:t>
            </a:r>
            <a:r>
              <a:rPr sz="2400" spc="-20" dirty="0">
                <a:latin typeface="Constantia"/>
                <a:cs typeface="Constantia"/>
              </a:rPr>
              <a:t>except </a:t>
            </a:r>
            <a:r>
              <a:rPr sz="2400" spc="-5" dirty="0">
                <a:latin typeface="Constantia"/>
                <a:cs typeface="Constantia"/>
              </a:rPr>
              <a:t>that </a:t>
            </a:r>
            <a:r>
              <a:rPr sz="2400" dirty="0">
                <a:latin typeface="Constantia"/>
                <a:cs typeface="Constantia"/>
              </a:rPr>
              <a:t>a </a:t>
            </a:r>
            <a:r>
              <a:rPr sz="2400" spc="-5" dirty="0">
                <a:latin typeface="Constantia"/>
                <a:cs typeface="Constantia"/>
              </a:rPr>
              <a:t>task, </a:t>
            </a:r>
            <a:r>
              <a:rPr sz="2400" spc="-110" dirty="0">
                <a:latin typeface="Constantia"/>
                <a:cs typeface="Constantia"/>
              </a:rPr>
              <a:t>T, </a:t>
            </a:r>
            <a:r>
              <a:rPr sz="2400" spc="-5" dirty="0">
                <a:latin typeface="Constantia"/>
                <a:cs typeface="Constantia"/>
              </a:rPr>
              <a:t>can </a:t>
            </a:r>
            <a:r>
              <a:rPr sz="2400" dirty="0">
                <a:latin typeface="Constantia"/>
                <a:cs typeface="Constantia"/>
              </a:rPr>
              <a:t>also </a:t>
            </a:r>
            <a:r>
              <a:rPr sz="2400" spc="-5" dirty="0">
                <a:latin typeface="Constantia"/>
                <a:cs typeface="Constantia"/>
              </a:rPr>
              <a:t>be  </a:t>
            </a:r>
            <a:r>
              <a:rPr sz="2400" spc="-15" dirty="0">
                <a:latin typeface="Constantia"/>
                <a:cs typeface="Constantia"/>
              </a:rPr>
              <a:t>blocked </a:t>
            </a:r>
            <a:r>
              <a:rPr sz="2400" spc="-10" dirty="0">
                <a:latin typeface="Constantia"/>
                <a:cs typeface="Constantia"/>
              </a:rPr>
              <a:t>from entering </a:t>
            </a:r>
            <a:r>
              <a:rPr sz="2400" dirty="0">
                <a:latin typeface="Constantia"/>
                <a:cs typeface="Constantia"/>
              </a:rPr>
              <a:t>a </a:t>
            </a:r>
            <a:r>
              <a:rPr sz="2400" spc="-5" dirty="0">
                <a:latin typeface="Constantia"/>
                <a:cs typeface="Constantia"/>
              </a:rPr>
              <a:t>critical </a:t>
            </a:r>
            <a:r>
              <a:rPr sz="2400" dirty="0">
                <a:latin typeface="Constantia"/>
                <a:cs typeface="Constantia"/>
              </a:rPr>
              <a:t>section </a:t>
            </a:r>
            <a:r>
              <a:rPr sz="2400" spc="-5" dirty="0">
                <a:latin typeface="Constantia"/>
                <a:cs typeface="Constantia"/>
              </a:rPr>
              <a:t>if </a:t>
            </a:r>
            <a:r>
              <a:rPr sz="2400" spc="-10" dirty="0">
                <a:latin typeface="Constantia"/>
                <a:cs typeface="Constantia"/>
              </a:rPr>
              <a:t>there </a:t>
            </a:r>
            <a:r>
              <a:rPr sz="2400" dirty="0">
                <a:latin typeface="Constantia"/>
                <a:cs typeface="Constantia"/>
              </a:rPr>
              <a:t>exists </a:t>
            </a:r>
            <a:r>
              <a:rPr sz="2400" spc="-15" dirty="0">
                <a:latin typeface="Constantia"/>
                <a:cs typeface="Constantia"/>
              </a:rPr>
              <a:t>any  </a:t>
            </a:r>
            <a:r>
              <a:rPr sz="2400" spc="-5" dirty="0">
                <a:latin typeface="Constantia"/>
                <a:cs typeface="Constantia"/>
              </a:rPr>
              <a:t>semaphore </a:t>
            </a:r>
            <a:r>
              <a:rPr sz="2400" spc="-10" dirty="0">
                <a:latin typeface="Constantia"/>
                <a:cs typeface="Constantia"/>
              </a:rPr>
              <a:t>currently </a:t>
            </a:r>
            <a:r>
              <a:rPr sz="2400" dirty="0">
                <a:latin typeface="Constantia"/>
                <a:cs typeface="Constantia"/>
              </a:rPr>
              <a:t>held </a:t>
            </a:r>
            <a:r>
              <a:rPr sz="2400" spc="-15" dirty="0">
                <a:latin typeface="Constantia"/>
                <a:cs typeface="Constantia"/>
              </a:rPr>
              <a:t>by </a:t>
            </a:r>
            <a:r>
              <a:rPr sz="2400" dirty="0">
                <a:latin typeface="Constantia"/>
                <a:cs typeface="Constantia"/>
              </a:rPr>
              <a:t>some other </a:t>
            </a:r>
            <a:r>
              <a:rPr sz="2400" spc="-5" dirty="0">
                <a:latin typeface="Constantia"/>
                <a:cs typeface="Constantia"/>
              </a:rPr>
              <a:t>task </a:t>
            </a:r>
            <a:r>
              <a:rPr sz="2400" spc="-10" dirty="0">
                <a:latin typeface="Constantia"/>
                <a:cs typeface="Constantia"/>
              </a:rPr>
              <a:t>whose 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50" dirty="0">
                <a:latin typeface="Constantia"/>
                <a:cs typeface="Constantia"/>
              </a:rPr>
              <a:t> </a:t>
            </a:r>
            <a:r>
              <a:rPr sz="2400" spc="-10" dirty="0">
                <a:latin typeface="Constantia"/>
                <a:cs typeface="Constantia"/>
              </a:rPr>
              <a:t>ceiling</a:t>
            </a:r>
            <a:r>
              <a:rPr sz="2400" spc="1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is</a:t>
            </a:r>
            <a:r>
              <a:rPr sz="2400" spc="-125" dirty="0">
                <a:latin typeface="Constantia"/>
                <a:cs typeface="Constantia"/>
              </a:rPr>
              <a:t> </a:t>
            </a:r>
            <a:r>
              <a:rPr sz="2400" spc="-10" dirty="0">
                <a:latin typeface="Constantia"/>
                <a:cs typeface="Constantia"/>
              </a:rPr>
              <a:t>greater</a:t>
            </a:r>
            <a:r>
              <a:rPr sz="2400" spc="-10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than</a:t>
            </a:r>
            <a:r>
              <a:rPr sz="2400" spc="-105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or</a:t>
            </a:r>
            <a:r>
              <a:rPr sz="2400" spc="-13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equal</a:t>
            </a:r>
            <a:r>
              <a:rPr sz="2400" spc="-45" dirty="0">
                <a:latin typeface="Constantia"/>
                <a:cs typeface="Constantia"/>
              </a:rPr>
              <a:t> </a:t>
            </a:r>
            <a:r>
              <a:rPr sz="2400" spc="-20" dirty="0">
                <a:latin typeface="Constantia"/>
                <a:cs typeface="Constantia"/>
              </a:rPr>
              <a:t>to</a:t>
            </a:r>
            <a:r>
              <a:rPr sz="2400" spc="-9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the</a:t>
            </a:r>
            <a:r>
              <a:rPr sz="2400" spc="-95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5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of</a:t>
            </a:r>
            <a:r>
              <a:rPr sz="2400" spc="5" dirty="0">
                <a:latin typeface="Constantia"/>
                <a:cs typeface="Constantia"/>
              </a:rPr>
              <a:t> </a:t>
            </a:r>
            <a:r>
              <a:rPr sz="2400" spc="-110" dirty="0">
                <a:latin typeface="Constantia"/>
                <a:cs typeface="Constantia"/>
              </a:rPr>
              <a:t>T.</a:t>
            </a:r>
            <a:endParaRPr sz="2400">
              <a:latin typeface="Constantia"/>
              <a:cs typeface="Constantia"/>
            </a:endParaRP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426465"/>
            <a:ext cx="7544434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2638425" algn="l"/>
                <a:tab pos="4149090" algn="l"/>
              </a:tabLst>
            </a:pPr>
            <a:r>
              <a:rPr dirty="0"/>
              <a:t>Illu</a:t>
            </a:r>
            <a:r>
              <a:rPr spc="-55" dirty="0"/>
              <a:t>s</a:t>
            </a:r>
            <a:r>
              <a:rPr dirty="0"/>
              <a:t>t</a:t>
            </a:r>
            <a:r>
              <a:rPr spc="-90" dirty="0"/>
              <a:t>r</a:t>
            </a:r>
            <a:r>
              <a:rPr spc="-35" dirty="0"/>
              <a:t>a</a:t>
            </a:r>
            <a:r>
              <a:rPr dirty="0"/>
              <a:t>tion	</a:t>
            </a:r>
            <a:r>
              <a:rPr spc="5" dirty="0"/>
              <a:t>o</a:t>
            </a:r>
            <a:r>
              <a:rPr dirty="0"/>
              <a:t>f</a:t>
            </a:r>
            <a:r>
              <a:rPr spc="-5" dirty="0"/>
              <a:t> </a:t>
            </a:r>
            <a:r>
              <a:rPr dirty="0"/>
              <a:t>the	</a:t>
            </a:r>
            <a:r>
              <a:rPr spc="-5" dirty="0"/>
              <a:t>priorit</a:t>
            </a:r>
            <a:r>
              <a:rPr spc="40" dirty="0"/>
              <a:t>y</a:t>
            </a:r>
            <a:r>
              <a:rPr dirty="0"/>
              <a:t>-ceiling  </a:t>
            </a:r>
            <a:r>
              <a:rPr spc="-25" dirty="0"/>
              <a:t>protocol</a:t>
            </a:r>
          </a:p>
        </p:txBody>
      </p:sp>
      <p:sp>
        <p:nvSpPr>
          <p:cNvPr id="3" name="object 3"/>
          <p:cNvSpPr/>
          <p:nvPr/>
        </p:nvSpPr>
        <p:spPr>
          <a:xfrm>
            <a:off x="1390076" y="5563798"/>
            <a:ext cx="5666105" cy="0"/>
          </a:xfrm>
          <a:custGeom>
            <a:avLst/>
            <a:gdLst/>
            <a:ahLst/>
            <a:cxnLst/>
            <a:rect l="l" t="t" r="r" b="b"/>
            <a:pathLst>
              <a:path w="5666105">
                <a:moveTo>
                  <a:pt x="0" y="0"/>
                </a:moveTo>
                <a:lnTo>
                  <a:pt x="5665852" y="0"/>
                </a:lnTo>
              </a:path>
            </a:pathLst>
          </a:custGeom>
          <a:ln w="1131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53827" y="5507261"/>
            <a:ext cx="102235" cy="113664"/>
          </a:xfrm>
          <a:custGeom>
            <a:avLst/>
            <a:gdLst/>
            <a:ahLst/>
            <a:cxnLst/>
            <a:rect l="l" t="t" r="r" b="b"/>
            <a:pathLst>
              <a:path w="102234" h="113664">
                <a:moveTo>
                  <a:pt x="0" y="0"/>
                </a:moveTo>
                <a:lnTo>
                  <a:pt x="0" y="113054"/>
                </a:lnTo>
                <a:lnTo>
                  <a:pt x="102101" y="56537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727202" y="3898373"/>
            <a:ext cx="295275" cy="385445"/>
          </a:xfrm>
          <a:custGeom>
            <a:avLst/>
            <a:gdLst/>
            <a:ahLst/>
            <a:cxnLst/>
            <a:rect l="l" t="t" r="r" b="b"/>
            <a:pathLst>
              <a:path w="295275" h="385445">
                <a:moveTo>
                  <a:pt x="294795" y="384885"/>
                </a:moveTo>
                <a:lnTo>
                  <a:pt x="0" y="0"/>
                </a:lnTo>
              </a:path>
            </a:pathLst>
          </a:custGeom>
          <a:ln w="1130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919835" y="4170204"/>
            <a:ext cx="102235" cy="113664"/>
          </a:xfrm>
          <a:custGeom>
            <a:avLst/>
            <a:gdLst/>
            <a:ahLst/>
            <a:cxnLst/>
            <a:rect l="l" t="t" r="r" b="b"/>
            <a:pathLst>
              <a:path w="102235" h="113664">
                <a:moveTo>
                  <a:pt x="79631" y="0"/>
                </a:moveTo>
                <a:lnTo>
                  <a:pt x="0" y="67820"/>
                </a:lnTo>
                <a:lnTo>
                  <a:pt x="102162" y="113054"/>
                </a:lnTo>
                <a:lnTo>
                  <a:pt x="79631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557669" y="4283259"/>
            <a:ext cx="464820" cy="464820"/>
          </a:xfrm>
          <a:custGeom>
            <a:avLst/>
            <a:gdLst/>
            <a:ahLst/>
            <a:cxnLst/>
            <a:rect l="l" t="t" r="r" b="b"/>
            <a:pathLst>
              <a:path w="464819" h="464820">
                <a:moveTo>
                  <a:pt x="0" y="464538"/>
                </a:moveTo>
                <a:lnTo>
                  <a:pt x="464369" y="464538"/>
                </a:lnTo>
                <a:lnTo>
                  <a:pt x="464369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1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050026" y="3909758"/>
            <a:ext cx="272415" cy="374015"/>
          </a:xfrm>
          <a:custGeom>
            <a:avLst/>
            <a:gdLst/>
            <a:ahLst/>
            <a:cxnLst/>
            <a:rect l="l" t="t" r="r" b="b"/>
            <a:pathLst>
              <a:path w="272414" h="374014">
                <a:moveTo>
                  <a:pt x="272203" y="373500"/>
                </a:moveTo>
                <a:lnTo>
                  <a:pt x="0" y="0"/>
                </a:lnTo>
              </a:path>
            </a:pathLst>
          </a:custGeom>
          <a:ln w="1130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220128" y="4170204"/>
            <a:ext cx="102235" cy="113664"/>
          </a:xfrm>
          <a:custGeom>
            <a:avLst/>
            <a:gdLst/>
            <a:ahLst/>
            <a:cxnLst/>
            <a:rect l="l" t="t" r="r" b="b"/>
            <a:pathLst>
              <a:path w="102235" h="113664">
                <a:moveTo>
                  <a:pt x="90937" y="0"/>
                </a:moveTo>
                <a:lnTo>
                  <a:pt x="0" y="56517"/>
                </a:lnTo>
                <a:lnTo>
                  <a:pt x="102101" y="113054"/>
                </a:lnTo>
                <a:lnTo>
                  <a:pt x="90937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322229" y="4283259"/>
            <a:ext cx="963294" cy="464820"/>
          </a:xfrm>
          <a:custGeom>
            <a:avLst/>
            <a:gdLst/>
            <a:ahLst/>
            <a:cxnLst/>
            <a:rect l="l" t="t" r="r" b="b"/>
            <a:pathLst>
              <a:path w="963295" h="464820">
                <a:moveTo>
                  <a:pt x="0" y="464538"/>
                </a:moveTo>
                <a:lnTo>
                  <a:pt x="963145" y="464538"/>
                </a:lnTo>
                <a:lnTo>
                  <a:pt x="963145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021998" y="4940484"/>
            <a:ext cx="918210" cy="464820"/>
          </a:xfrm>
          <a:custGeom>
            <a:avLst/>
            <a:gdLst/>
            <a:ahLst/>
            <a:cxnLst/>
            <a:rect l="l" t="t" r="r" b="b"/>
            <a:pathLst>
              <a:path w="918210" h="464820">
                <a:moveTo>
                  <a:pt x="0" y="464538"/>
                </a:moveTo>
                <a:lnTo>
                  <a:pt x="917940" y="464538"/>
                </a:lnTo>
                <a:lnTo>
                  <a:pt x="917940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021998" y="4940484"/>
            <a:ext cx="918210" cy="464820"/>
          </a:xfrm>
          <a:custGeom>
            <a:avLst/>
            <a:gdLst/>
            <a:ahLst/>
            <a:cxnLst/>
            <a:rect l="l" t="t" r="r" b="b"/>
            <a:pathLst>
              <a:path w="918210" h="464820">
                <a:moveTo>
                  <a:pt x="0" y="464538"/>
                </a:moveTo>
                <a:lnTo>
                  <a:pt x="917940" y="464538"/>
                </a:lnTo>
                <a:lnTo>
                  <a:pt x="917940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857393" y="4940484"/>
            <a:ext cx="465455" cy="464820"/>
          </a:xfrm>
          <a:custGeom>
            <a:avLst/>
            <a:gdLst/>
            <a:ahLst/>
            <a:cxnLst/>
            <a:rect l="l" t="t" r="r" b="b"/>
            <a:pathLst>
              <a:path w="465454" h="464820">
                <a:moveTo>
                  <a:pt x="0" y="464538"/>
                </a:moveTo>
                <a:lnTo>
                  <a:pt x="464877" y="464538"/>
                </a:lnTo>
                <a:lnTo>
                  <a:pt x="464877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1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951265" y="2968809"/>
            <a:ext cx="906144" cy="453390"/>
          </a:xfrm>
          <a:custGeom>
            <a:avLst/>
            <a:gdLst/>
            <a:ahLst/>
            <a:cxnLst/>
            <a:rect l="l" t="t" r="r" b="b"/>
            <a:pathLst>
              <a:path w="906145" h="453389">
                <a:moveTo>
                  <a:pt x="0" y="453234"/>
                </a:moveTo>
                <a:lnTo>
                  <a:pt x="906147" y="453234"/>
                </a:lnTo>
                <a:lnTo>
                  <a:pt x="906147" y="0"/>
                </a:lnTo>
                <a:lnTo>
                  <a:pt x="0" y="0"/>
                </a:lnTo>
                <a:lnTo>
                  <a:pt x="0" y="45323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951265" y="2968809"/>
            <a:ext cx="906144" cy="453390"/>
          </a:xfrm>
          <a:custGeom>
            <a:avLst/>
            <a:gdLst/>
            <a:ahLst/>
            <a:cxnLst/>
            <a:rect l="l" t="t" r="r" b="b"/>
            <a:pathLst>
              <a:path w="906145" h="453389">
                <a:moveTo>
                  <a:pt x="0" y="453234"/>
                </a:moveTo>
                <a:lnTo>
                  <a:pt x="906147" y="453234"/>
                </a:lnTo>
                <a:lnTo>
                  <a:pt x="906147" y="0"/>
                </a:lnTo>
                <a:lnTo>
                  <a:pt x="0" y="0"/>
                </a:lnTo>
                <a:lnTo>
                  <a:pt x="0" y="453234"/>
                </a:lnTo>
                <a:close/>
              </a:path>
            </a:pathLst>
          </a:custGeom>
          <a:ln w="1131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21034" y="4555578"/>
            <a:ext cx="283210" cy="385445"/>
          </a:xfrm>
          <a:custGeom>
            <a:avLst/>
            <a:gdLst/>
            <a:ahLst/>
            <a:cxnLst/>
            <a:rect l="l" t="t" r="r" b="b"/>
            <a:pathLst>
              <a:path w="283210" h="385445">
                <a:moveTo>
                  <a:pt x="283063" y="384906"/>
                </a:moveTo>
                <a:lnTo>
                  <a:pt x="0" y="0"/>
                </a:lnTo>
              </a:path>
            </a:pathLst>
          </a:custGeom>
          <a:ln w="1130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002381" y="4827429"/>
            <a:ext cx="102235" cy="113664"/>
          </a:xfrm>
          <a:custGeom>
            <a:avLst/>
            <a:gdLst/>
            <a:ahLst/>
            <a:cxnLst/>
            <a:rect l="l" t="t" r="r" b="b"/>
            <a:pathLst>
              <a:path w="102235" h="113664">
                <a:moveTo>
                  <a:pt x="79103" y="0"/>
                </a:moveTo>
                <a:lnTo>
                  <a:pt x="0" y="67820"/>
                </a:lnTo>
                <a:lnTo>
                  <a:pt x="101716" y="113054"/>
                </a:lnTo>
                <a:lnTo>
                  <a:pt x="79103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639707" y="4940484"/>
            <a:ext cx="918210" cy="464820"/>
          </a:xfrm>
          <a:custGeom>
            <a:avLst/>
            <a:gdLst/>
            <a:ahLst/>
            <a:cxnLst/>
            <a:rect l="l" t="t" r="r" b="b"/>
            <a:pathLst>
              <a:path w="918210" h="464820">
                <a:moveTo>
                  <a:pt x="0" y="464538"/>
                </a:moveTo>
                <a:lnTo>
                  <a:pt x="917940" y="464538"/>
                </a:lnTo>
                <a:lnTo>
                  <a:pt x="917940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39707" y="4940484"/>
            <a:ext cx="918210" cy="464820"/>
          </a:xfrm>
          <a:custGeom>
            <a:avLst/>
            <a:gdLst/>
            <a:ahLst/>
            <a:cxnLst/>
            <a:rect l="l" t="t" r="r" b="b"/>
            <a:pathLst>
              <a:path w="918210" h="464820">
                <a:moveTo>
                  <a:pt x="0" y="464538"/>
                </a:moveTo>
                <a:lnTo>
                  <a:pt x="917940" y="464538"/>
                </a:lnTo>
                <a:lnTo>
                  <a:pt x="917940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297286" y="4291397"/>
            <a:ext cx="135255" cy="32512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50" spc="5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endParaRPr sz="1950">
              <a:latin typeface="Symbol"/>
              <a:cs typeface="Symbo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399022" y="4461129"/>
            <a:ext cx="88265" cy="1758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50" spc="15" dirty="0">
                <a:solidFill>
                  <a:srgbClr val="24211E"/>
                </a:solidFill>
                <a:latin typeface="Symbol"/>
                <a:cs typeface="Symbol"/>
              </a:rPr>
              <a:t></a:t>
            </a:r>
            <a:endParaRPr sz="950">
              <a:latin typeface="Symbol"/>
              <a:cs typeface="Symbo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345095" y="4951570"/>
            <a:ext cx="240665" cy="32512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5"/>
              </a:spcBef>
            </a:pPr>
            <a:r>
              <a:rPr sz="1950" spc="-55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425" spc="15" baseline="-20467" dirty="0">
                <a:solidFill>
                  <a:srgbClr val="24211E"/>
                </a:solidFill>
                <a:latin typeface="Symbol"/>
                <a:cs typeface="Symbol"/>
              </a:rPr>
              <a:t></a:t>
            </a:r>
            <a:endParaRPr sz="1425" baseline="-20467">
              <a:latin typeface="Symbol"/>
              <a:cs typeface="Symbo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3939898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021998" y="5495957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568955" y="5495957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104097" y="5495957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639707" y="5495957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868760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322229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855066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1535360" y="5632914"/>
            <a:ext cx="1644650" cy="297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5"/>
              </a:spcBef>
              <a:tabLst>
                <a:tab pos="514350" algn="l"/>
                <a:tab pos="979805" algn="l"/>
                <a:tab pos="1442085" algn="l"/>
              </a:tabLst>
            </a:pP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0	</a:t>
            </a: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1	</a:t>
            </a: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2	</a:t>
            </a: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3</a:t>
            </a:r>
            <a:endParaRPr sz="1425" baseline="-20467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846383" y="5632914"/>
            <a:ext cx="201930" cy="297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4</a:t>
            </a:r>
            <a:endParaRPr sz="1425" baseline="-20467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4500403" y="5632914"/>
            <a:ext cx="484505" cy="297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  <a:tabLst>
                <a:tab pos="320040" algn="l"/>
              </a:tabLst>
            </a:pPr>
            <a:r>
              <a:rPr sz="175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44" baseline="-20467" dirty="0">
                <a:solidFill>
                  <a:srgbClr val="24211E"/>
                </a:solidFill>
                <a:latin typeface="Arial"/>
                <a:cs typeface="Arial"/>
              </a:rPr>
              <a:t>5	</a:t>
            </a: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6</a:t>
            </a:r>
            <a:endParaRPr sz="1425" baseline="-20467">
              <a:latin typeface="Arial"/>
              <a:cs typeface="Ari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596962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943622" y="4193122"/>
            <a:ext cx="1029969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60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22" baseline="-26315" dirty="0">
                <a:solidFill>
                  <a:srgbClr val="24211E"/>
                </a:solidFill>
                <a:latin typeface="Arial"/>
                <a:cs typeface="Arial"/>
              </a:rPr>
              <a:t>2</a:t>
            </a:r>
            <a:endParaRPr sz="1425" baseline="-26315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836502" y="3333879"/>
            <a:ext cx="1029969" cy="496570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38100" marR="30480" indent="10795">
              <a:lnSpc>
                <a:spcPts val="1780"/>
              </a:lnSpc>
              <a:spcBef>
                <a:spcPts val="280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Attempt to  </a:t>
            </a:r>
            <a:r>
              <a:rPr sz="1600" spc="-5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80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22" baseline="-26315" dirty="0">
                <a:solidFill>
                  <a:srgbClr val="24211E"/>
                </a:solidFill>
                <a:latin typeface="Arial"/>
                <a:cs typeface="Arial"/>
              </a:rPr>
              <a:t>1</a:t>
            </a:r>
            <a:endParaRPr sz="1425" baseline="-26315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3391899" y="2196319"/>
            <a:ext cx="1029335" cy="110998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35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-7" baseline="-26315" dirty="0">
                <a:solidFill>
                  <a:srgbClr val="24211E"/>
                </a:solidFill>
                <a:latin typeface="Arial"/>
                <a:cs typeface="Arial"/>
              </a:rPr>
              <a:t>1</a:t>
            </a:r>
            <a:endParaRPr sz="1425" baseline="-26315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 marL="302260">
              <a:lnSpc>
                <a:spcPct val="100000"/>
              </a:lnSpc>
              <a:spcBef>
                <a:spcPts val="1855"/>
              </a:spcBef>
            </a:pPr>
            <a:r>
              <a:rPr sz="1950" spc="-55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425" spc="15" baseline="-20467" dirty="0">
                <a:solidFill>
                  <a:srgbClr val="24211E"/>
                </a:solidFill>
                <a:latin typeface="Symbol"/>
                <a:cs typeface="Symbol"/>
              </a:rPr>
              <a:t></a:t>
            </a:r>
            <a:endParaRPr sz="1425" baseline="-20467">
              <a:latin typeface="Symbol"/>
              <a:cs typeface="Symbol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4279493" y="2526918"/>
            <a:ext cx="317500" cy="431165"/>
          </a:xfrm>
          <a:custGeom>
            <a:avLst/>
            <a:gdLst/>
            <a:ahLst/>
            <a:cxnLst/>
            <a:rect l="l" t="t" r="r" b="b"/>
            <a:pathLst>
              <a:path w="317500" h="431164">
                <a:moveTo>
                  <a:pt x="317469" y="430587"/>
                </a:moveTo>
                <a:lnTo>
                  <a:pt x="0" y="0"/>
                </a:lnTo>
              </a:path>
            </a:pathLst>
          </a:custGeom>
          <a:ln w="1130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495267" y="2855653"/>
            <a:ext cx="102235" cy="102235"/>
          </a:xfrm>
          <a:custGeom>
            <a:avLst/>
            <a:gdLst/>
            <a:ahLst/>
            <a:cxnLst/>
            <a:rect l="l" t="t" r="r" b="b"/>
            <a:pathLst>
              <a:path w="102235" h="102235">
                <a:moveTo>
                  <a:pt x="90328" y="0"/>
                </a:moveTo>
                <a:lnTo>
                  <a:pt x="0" y="56517"/>
                </a:lnTo>
                <a:lnTo>
                  <a:pt x="101695" y="101852"/>
                </a:lnTo>
                <a:lnTo>
                  <a:pt x="90328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5948095" y="3578143"/>
            <a:ext cx="1029969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60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22" baseline="-26315" dirty="0">
                <a:solidFill>
                  <a:srgbClr val="24211E"/>
                </a:solidFill>
                <a:latin typeface="Arial"/>
                <a:cs typeface="Arial"/>
              </a:rPr>
              <a:t>2</a:t>
            </a:r>
            <a:endParaRPr sz="1425" baseline="-26315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4186384" y="3578143"/>
            <a:ext cx="1029969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45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7" baseline="-26315" dirty="0">
                <a:solidFill>
                  <a:srgbClr val="24211E"/>
                </a:solidFill>
                <a:latin typeface="Arial"/>
                <a:cs typeface="Arial"/>
              </a:rPr>
              <a:t>1</a:t>
            </a:r>
            <a:endParaRPr sz="1425" baseline="-26315">
              <a:latin typeface="Arial"/>
              <a:cs typeface="Arial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5843699" y="3920940"/>
            <a:ext cx="283210" cy="351155"/>
          </a:xfrm>
          <a:custGeom>
            <a:avLst/>
            <a:gdLst/>
            <a:ahLst/>
            <a:cxnLst/>
            <a:rect l="l" t="t" r="r" b="b"/>
            <a:pathLst>
              <a:path w="283210" h="351154">
                <a:moveTo>
                  <a:pt x="282961" y="0"/>
                </a:moveTo>
                <a:lnTo>
                  <a:pt x="0" y="351016"/>
                </a:lnTo>
              </a:path>
            </a:pathLst>
          </a:custGeom>
          <a:ln w="1130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843699" y="4170204"/>
            <a:ext cx="102235" cy="102235"/>
          </a:xfrm>
          <a:custGeom>
            <a:avLst/>
            <a:gdLst/>
            <a:ahLst/>
            <a:cxnLst/>
            <a:rect l="l" t="t" r="r" b="b"/>
            <a:pathLst>
              <a:path w="102235" h="102235">
                <a:moveTo>
                  <a:pt x="22531" y="0"/>
                </a:moveTo>
                <a:lnTo>
                  <a:pt x="0" y="101751"/>
                </a:lnTo>
                <a:lnTo>
                  <a:pt x="101695" y="56517"/>
                </a:lnTo>
                <a:lnTo>
                  <a:pt x="22531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296763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5218857" y="5632914"/>
            <a:ext cx="1900555" cy="297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5"/>
              </a:spcBef>
              <a:tabLst>
                <a:tab pos="578485" algn="l"/>
                <a:tab pos="1017269" algn="l"/>
                <a:tab pos="1347470" algn="l"/>
              </a:tabLst>
            </a:pP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7	</a:t>
            </a:r>
            <a:r>
              <a:rPr sz="175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44" baseline="-20467" dirty="0">
                <a:solidFill>
                  <a:srgbClr val="24211E"/>
                </a:solidFill>
                <a:latin typeface="Arial"/>
                <a:cs typeface="Arial"/>
              </a:rPr>
              <a:t>8	</a:t>
            </a:r>
            <a:r>
              <a:rPr sz="175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44" baseline="-20467" dirty="0">
                <a:solidFill>
                  <a:srgbClr val="24211E"/>
                </a:solidFill>
                <a:latin typeface="Arial"/>
                <a:cs typeface="Arial"/>
              </a:rPr>
              <a:t>9	</a:t>
            </a:r>
            <a:r>
              <a:rPr sz="1750" spc="-15" dirty="0">
                <a:solidFill>
                  <a:srgbClr val="24211E"/>
                </a:solidFill>
                <a:latin typeface="Arial"/>
                <a:cs typeface="Arial"/>
              </a:rPr>
              <a:t>Time</a:t>
            </a:r>
            <a:endParaRPr sz="1750">
              <a:latin typeface="Arial"/>
              <a:cs typeface="Arial"/>
            </a:endParaRPr>
          </a:p>
        </p:txBody>
      </p:sp>
      <p:sp>
        <p:nvSpPr>
          <p:cNvPr id="46" name="object 4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47" name="object 4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pic>
        <p:nvPicPr>
          <p:cNvPr id="4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12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4500" y="426465"/>
            <a:ext cx="8255000" cy="692497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28600" y="1447800"/>
            <a:ext cx="8072119" cy="2769989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dirty="0" smtClean="0"/>
              <a:t>What is Priority Inversion</a:t>
            </a:r>
          </a:p>
          <a:p>
            <a:pPr marL="342900" indent="-342900">
              <a:buAutoNum type="arabicPeriod"/>
            </a:pPr>
            <a:r>
              <a:rPr lang="en-US" dirty="0" smtClean="0"/>
              <a:t>Illustration of Priority inversion</a:t>
            </a:r>
          </a:p>
          <a:p>
            <a:pPr marL="342900" indent="-342900">
              <a:buAutoNum type="arabicPeriod"/>
            </a:pPr>
            <a:r>
              <a:rPr lang="en-US" dirty="0" smtClean="0"/>
              <a:t>Need of Priority inheritance</a:t>
            </a:r>
          </a:p>
          <a:p>
            <a:pPr marL="342900" indent="-342900">
              <a:buAutoNum type="arabicPeriod"/>
            </a:pPr>
            <a:r>
              <a:rPr lang="en-US" dirty="0" smtClean="0"/>
              <a:t>Priority Inheritance protocol</a:t>
            </a:r>
          </a:p>
          <a:p>
            <a:pPr marL="342900" indent="-342900">
              <a:buAutoNum type="arabicPeriod"/>
            </a:pPr>
            <a:r>
              <a:rPr lang="en-US" dirty="0" smtClean="0"/>
              <a:t>Illustration</a:t>
            </a:r>
          </a:p>
          <a:p>
            <a:pPr marL="342900" indent="-342900">
              <a:buAutoNum type="arabicPeriod"/>
            </a:pPr>
            <a:r>
              <a:rPr lang="en-US" dirty="0" smtClean="0"/>
              <a:t>Draw backs of Priority inheritance protocol</a:t>
            </a:r>
          </a:p>
          <a:p>
            <a:pPr marL="342900" indent="-342900">
              <a:buAutoNum type="arabicPeriod"/>
            </a:pPr>
            <a:r>
              <a:rPr lang="en-US" dirty="0" smtClean="0"/>
              <a:t>Priority Ceiling Protocol and Illustration</a:t>
            </a:r>
          </a:p>
          <a:p>
            <a:pPr marL="342900" indent="-342900">
              <a:buAutoNum type="arabicPeriod"/>
            </a:pPr>
            <a:r>
              <a:rPr lang="en-US" dirty="0" smtClean="0"/>
              <a:t>Ref: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youtu.be/lFpYEaXHV5A</a:t>
            </a:r>
            <a:endParaRPr lang="en-US" dirty="0" smtClean="0"/>
          </a:p>
          <a:p>
            <a:endParaRPr lang="en-US" dirty="0" smtClean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062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3ACEB14D7C914C9A66454C530220F9" ma:contentTypeVersion="16" ma:contentTypeDescription="Create a new document." ma:contentTypeScope="" ma:versionID="9fb385c8b5795119783711c503c667ec">
  <xsd:schema xmlns:xsd="http://www.w3.org/2001/XMLSchema" xmlns:xs="http://www.w3.org/2001/XMLSchema" xmlns:p="http://schemas.microsoft.com/office/2006/metadata/properties" xmlns:ns2="803c8e6e-8136-4d7d-af1c-024f8e6687c9" xmlns:ns3="6464b784-94fc-4d5d-8912-f9bf35373677" targetNamespace="http://schemas.microsoft.com/office/2006/metadata/properties" ma:root="true" ma:fieldsID="3e1a8678d2ebc7280d1a30e07dc0f506" ns2:_="" ns3:_="">
    <xsd:import namespace="803c8e6e-8136-4d7d-af1c-024f8e6687c9"/>
    <xsd:import namespace="6464b784-94fc-4d5d-8912-f9bf353736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odifi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3c8e6e-8136-4d7d-af1c-024f8e6687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odifiedby" ma:index="20" nillable="true" ma:displayName="Modified by" ma:format="Dropdown" ma:list="UserInfo" ma:SharePointGroup="0" ma:internalName="Modifiedby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ca7166d-de03-4c3e-865e-07adad3d8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b784-94fc-4d5d-8912-f9bf353736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e379b9-577f-4df9-8fd5-5ffd8b75bf6a}" ma:internalName="TaxCatchAll" ma:showField="CatchAllData" ma:web="6464b784-94fc-4d5d-8912-f9bf353736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03c8e6e-8136-4d7d-af1c-024f8e6687c9">
      <Terms xmlns="http://schemas.microsoft.com/office/infopath/2007/PartnerControls"/>
    </lcf76f155ced4ddcb4097134ff3c332f>
    <TaxCatchAll xmlns="6464b784-94fc-4d5d-8912-f9bf35373677" xsi:nil="true"/>
    <Modifiedby xmlns="803c8e6e-8136-4d7d-af1c-024f8e6687c9">
      <UserInfo>
        <DisplayName/>
        <AccountId xsi:nil="true"/>
        <AccountType/>
      </UserInfo>
    </Modifiedby>
    <SharedWithUsers xmlns="6464b784-94fc-4d5d-8912-f9bf35373677">
      <UserInfo>
        <DisplayName/>
        <AccountId xsi:nil="true"/>
        <AccountType/>
      </UserInfo>
    </SharedWithUsers>
    <MediaLengthInSeconds xmlns="803c8e6e-8136-4d7d-af1c-024f8e6687c9" xsi:nil="true"/>
  </documentManagement>
</p:properties>
</file>

<file path=customXml/itemProps1.xml><?xml version="1.0" encoding="utf-8"?>
<ds:datastoreItem xmlns:ds="http://schemas.openxmlformats.org/officeDocument/2006/customXml" ds:itemID="{DF30963F-0061-43D1-A023-E9AABF9F1B84}"/>
</file>

<file path=customXml/itemProps2.xml><?xml version="1.0" encoding="utf-8"?>
<ds:datastoreItem xmlns:ds="http://schemas.openxmlformats.org/officeDocument/2006/customXml" ds:itemID="{C00ACFBD-68B7-40F1-896B-4CD37E5A8D15}"/>
</file>

<file path=customXml/itemProps3.xml><?xml version="1.0" encoding="utf-8"?>
<ds:datastoreItem xmlns:ds="http://schemas.openxmlformats.org/officeDocument/2006/customXml" ds:itemID="{11E21EEE-2AB9-48A1-9539-ADCA07E6D5FE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1379</TotalTime>
  <Words>488</Words>
  <Application>Microsoft Office PowerPoint</Application>
  <PresentationFormat>On-screen Show (4:3)</PresentationFormat>
  <Paragraphs>83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Constantia</vt:lpstr>
      <vt:lpstr>Symbol</vt:lpstr>
      <vt:lpstr>Times New Roman</vt:lpstr>
      <vt:lpstr>Verdana</vt:lpstr>
      <vt:lpstr>Wingdings 2</vt:lpstr>
      <vt:lpstr>Office Theme</vt:lpstr>
      <vt:lpstr>Priority Inversion and Priority inheritance protocol</vt:lpstr>
      <vt:lpstr>Priority inversion</vt:lpstr>
      <vt:lpstr>A typical priority-inversion scenario</vt:lpstr>
      <vt:lpstr>Priority inheritance protocol</vt:lpstr>
      <vt:lpstr>Illustration of the priority-  inheritance protocol</vt:lpstr>
      <vt:lpstr>Priority inheritance protocol</vt:lpstr>
      <vt:lpstr>Priority ceiling protocol</vt:lpstr>
      <vt:lpstr>Illustration of the priority-ceiling  protocol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 Laplante</dc:creator>
  <cp:lastModifiedBy>Mahe</cp:lastModifiedBy>
  <cp:revision>11</cp:revision>
  <dcterms:created xsi:type="dcterms:W3CDTF">2019-04-03T07:07:07Z</dcterms:created>
  <dcterms:modified xsi:type="dcterms:W3CDTF">2020-05-23T10:53:43Z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2016-04-28T00:00:00Z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2019-04-03T00:00:00Z</vt:filetime>
  </property>
  <property fmtid="{D5CDD505-2E9C-101B-9397-08002B2CF9AE}" pid="5" name="ContentTypeId">
    <vt:lpwstr>0x010100C93ACEB14D7C914C9A66454C530220F9</vt:lpwstr>
  </property>
  <property fmtid="{D5CDD505-2E9C-101B-9397-08002B2CF9AE}" pid="6" name="Order">
    <vt:r8>120300</vt:r8>
  </property>
  <property fmtid="{D5CDD505-2E9C-101B-9397-08002B2CF9AE}" pid="7" name="xd_Signature">
    <vt:bool>false</vt:bool>
  </property>
  <property fmtid="{D5CDD505-2E9C-101B-9397-08002B2CF9AE}" pid="8" name="xd_ProgID">
    <vt:lpwstr/>
  </property>
  <property fmtid="{D5CDD505-2E9C-101B-9397-08002B2CF9AE}" pid="9" name="TriggerFlowInfo">
    <vt:lpwstr/>
  </property>
  <property fmtid="{D5CDD505-2E9C-101B-9397-08002B2CF9AE}" pid="10" name="_SourceUrl">
    <vt:lpwstr/>
  </property>
  <property fmtid="{D5CDD505-2E9C-101B-9397-08002B2CF9AE}" pid="11" name="_SharedFileIndex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MediaServiceImageTags">
    <vt:lpwstr/>
  </property>
</Properties>
</file>